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5"/>
  </p:notesMasterIdLst>
  <p:sldIdLst>
    <p:sldId id="263" r:id="rId6"/>
    <p:sldId id="384" r:id="rId7"/>
    <p:sldId id="389" r:id="rId8"/>
    <p:sldId id="390" r:id="rId9"/>
    <p:sldId id="397" r:id="rId10"/>
    <p:sldId id="258" r:id="rId11"/>
    <p:sldId id="398" r:id="rId12"/>
    <p:sldId id="399" r:id="rId13"/>
    <p:sldId id="400" r:id="rId14"/>
    <p:sldId id="413" r:id="rId15"/>
    <p:sldId id="402" r:id="rId16"/>
    <p:sldId id="412" r:id="rId17"/>
    <p:sldId id="410" r:id="rId18"/>
    <p:sldId id="393" r:id="rId19"/>
    <p:sldId id="416" r:id="rId20"/>
    <p:sldId id="417" r:id="rId21"/>
    <p:sldId id="418" r:id="rId22"/>
    <p:sldId id="264" r:id="rId23"/>
    <p:sldId id="40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6518BE-B1EE-6116-19C5-799D7F4DA70C}" name="Stephanie Adomaitis" initials="SA" userId="S::stephanie.adomaitis@rotary.org::5cdb2380-9b78-47e9-b28b-7ffd3b4b92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A9A4CF"/>
    <a:srgbClr val="A7ACA2"/>
    <a:srgbClr val="C9DEE9"/>
    <a:srgbClr val="48595D"/>
    <a:srgbClr val="005DAA"/>
    <a:srgbClr val="882175"/>
    <a:srgbClr val="00A3A3"/>
    <a:srgbClr val="D918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77279" autoAdjust="0"/>
  </p:normalViewPr>
  <p:slideViewPr>
    <p:cSldViewPr snapToGrid="0" showGuides="1">
      <p:cViewPr varScale="1">
        <p:scale>
          <a:sx n="83" d="100"/>
          <a:sy n="83" d="100"/>
        </p:scale>
        <p:origin x="1224" y="504"/>
      </p:cViewPr>
      <p:guideLst>
        <p:guide orient="horz" pos="288"/>
        <p:guide pos="288"/>
        <p:guide orient="horz" pos="1104"/>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12/5/25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Rotary Foundation’s</a:t>
            </a:r>
            <a:r>
              <a:rPr lang="en-US" baseline="0" dirty="0"/>
              <a:t> mission is to </a:t>
            </a:r>
            <a:r>
              <a:rPr lang="en-US" sz="1200" dirty="0">
                <a:solidFill>
                  <a:schemeClr val="bg1"/>
                </a:solidFill>
              </a:rPr>
              <a:t>advance world understanding, goodwill, and peace by improving health, providing quality education, improving the environment, and alleviating poverty.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We hope members see themselves in this mission, specifically that the Foundation was created to help members do good in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305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Without sustained support of the Annual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Fund, the programs of The Rotary Foundation cannot happen. But</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ith contributions of $100 from every member every year, we could nearly double our efforts to help people</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need.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rPr>
              <a:t>Someone</a:t>
            </a:r>
            <a:r>
              <a:rPr lang="en-US" baseline="0" dirty="0">
                <a:solidFill>
                  <a:srgbClr val="222222"/>
                </a:solidFill>
              </a:rPr>
              <a:t> </a:t>
            </a:r>
            <a:r>
              <a:rPr lang="en-US" dirty="0">
                <a:solidFill>
                  <a:srgbClr val="222222"/>
                </a:solidFill>
              </a:rPr>
              <a:t>who contributes $100 or more to the Annual Fund </a:t>
            </a:r>
            <a:r>
              <a:rPr lang="en-US" baseline="0" dirty="0">
                <a:solidFill>
                  <a:srgbClr val="222222"/>
                </a:solidFill>
              </a:rPr>
              <a:t>is a </a:t>
            </a:r>
            <a:r>
              <a:rPr lang="en-US" dirty="0">
                <a:solidFill>
                  <a:srgbClr val="222222"/>
                </a:solidFill>
              </a:rPr>
              <a:t>Rotary Foundation Sustaining Member.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donate to Rotary, you can be assured that your gift will be used to its fullest by Rotary Members around the world.</a:t>
            </a:r>
            <a:endParaRPr lang="en-US" b="0"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92040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recognize generous donors who give $1,000 or more to the Annual Fund, PolioPlus Fund, or an approved Foundation grant as Paul Harris Fellows. It’s the Foundation’s best-known recognition for individual donors.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$1,000 can be given all at once or in several donations over time. Donors receive one Foundation recognition point for every U.S. dollar they contribute. (Endowment Fund contributions don’t count.) Or they can use their points to name someone else a Paul Harris Fellow.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All Paul Harris Fellows receive a pin and certificate. For each additional $1,000 given, they receive Multiple Paul Harris Fellow recognition, including a pin with stones determined by the amount donated.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all of the information that follows.]every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Multiple Paul Harris Fellow recognition: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$2,000: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$3,000: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$4,000: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$5,000: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$6,000: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$7,000: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$8,000: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$9,000: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8642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intent to give US$1,000 each year to the Annual Fund, the PolioPlus Fund, or approved Foundation grants.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Paul Harris Society membership has grown from about 10,600 in 2013-14 to more than 30,000 in 2022-23. In the</a:t>
            </a:r>
            <a:r>
              <a:rPr lang="en-US" sz="1200" b="0" i="0" kern="1200" baseline="0" dirty="0">
                <a:solidFill>
                  <a:schemeClr val="tx1"/>
                </a:solidFill>
                <a:effectLst/>
                <a:latin typeface="+mn-lt"/>
                <a:ea typeface="+mn-ea"/>
                <a:cs typeface="+mn-cs"/>
              </a:rPr>
              <a:t> same timespan, it also spread from </a:t>
            </a:r>
            <a:r>
              <a:rPr lang="en-US" sz="1200" b="0" i="0" kern="1200" dirty="0">
                <a:solidFill>
                  <a:schemeClr val="tx1"/>
                </a:solidFill>
                <a:effectLst/>
                <a:latin typeface="+mn-lt"/>
                <a:ea typeface="+mn-ea"/>
                <a:cs typeface="+mn-cs"/>
              </a:rPr>
              <a:t>84 countries to more than 150 countries.</a:t>
            </a:r>
          </a:p>
          <a:p>
            <a:endParaRPr lang="en-US" sz="1200" b="0" i="0" kern="1200" dirty="0">
              <a:solidFill>
                <a:schemeClr val="tx1"/>
              </a:solidFill>
              <a:effectLst/>
              <a:latin typeface="+mn-lt"/>
              <a:ea typeface="+mn-ea"/>
              <a:cs typeface="+mn-cs"/>
            </a:endParaRPr>
          </a:p>
          <a:p>
            <a:pPr fontAlgn="base" hangingPunct="0"/>
            <a:r>
              <a:rPr lang="en-US" sz="1200" b="0" i="0" kern="1200" dirty="0">
                <a:solidFill>
                  <a:schemeClr val="tx1"/>
                </a:solidFill>
                <a:effectLst/>
                <a:latin typeface="+mn-lt"/>
                <a:ea typeface="+mn-ea"/>
                <a:cs typeface="+mn-cs"/>
              </a:rPr>
              <a:t>In 2022-23, society members accounted for nearly 20.2% of the money given to the Annual</a:t>
            </a:r>
            <a:r>
              <a:rPr lang="en-US" sz="1200" b="0" i="0" kern="1200" baseline="0" dirty="0">
                <a:solidFill>
                  <a:schemeClr val="tx1"/>
                </a:solidFill>
                <a:effectLst/>
                <a:latin typeface="+mn-lt"/>
                <a:ea typeface="+mn-ea"/>
                <a:cs typeface="+mn-cs"/>
              </a:rPr>
              <a:t> Fund</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a district. It means that each year, the district can rely on gifts from these donors to fund meaningful district grant and global grant projects. </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rPr>
              <a:t>Learn more at rotary.org/phs.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6709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whose members give an average of $100 to any Foundation fund, with every member contributing at least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whose members give an average of $100 to the Annual Fund, with every member contributing at least $25. </a:t>
            </a:r>
          </a:p>
          <a:p>
            <a:pPr marL="0" marR="0" lvl="0" indent="0">
              <a:lnSpc>
                <a:spcPct val="150000"/>
              </a:lnSpc>
              <a:spcBef>
                <a:spcPts val="0"/>
              </a:spcBef>
              <a:spcAft>
                <a:spcPts val="0"/>
              </a:spcAft>
              <a:buFont typeface="Symbol" panose="05050102010706020507" pitchFamily="18" charset="2"/>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whose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each contribute at least $1,000 to the Annual Fund, PolioPlus Fund, or an approved global grant during a given Rotary year.</a:t>
            </a: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1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whose active members are all Paul Harris Fellows at the time when the district governor requests the banner. This </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The 100% Rotary’s Promise Club banner (not shown) is given to clubs in which every dues-paying member supports the Endowment. The support may be a commitment of a future gift in an estate plan or an outright gift of $1,000 or more to the Endowment.</a:t>
            </a:r>
          </a:p>
          <a:p>
            <a:pPr marL="0" marR="0" lvl="0" indent="0">
              <a:lnSpc>
                <a:spcPct val="150000"/>
              </a:lnSpc>
              <a:spcBef>
                <a:spcPts val="0"/>
              </a:spcBef>
              <a:spcAft>
                <a:spcPts val="0"/>
              </a:spcAft>
              <a:buFont typeface="Symbol" panose="05050102010706020507" pitchFamily="18" charset="2"/>
              <a:buNone/>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mn-lt"/>
                <a:ea typeface="+mn-ea"/>
                <a:cs typeface="+mn-cs"/>
              </a:rPr>
              <a:t>And finally,</a:t>
            </a:r>
            <a:r>
              <a:rPr lang="en-US" sz="1200" b="0" i="0" kern="1200" baseline="0" dirty="0">
                <a:solidFill>
                  <a:schemeClr val="tx1"/>
                </a:solidFill>
                <a:effectLst/>
                <a:latin typeface="+mn-lt"/>
                <a:ea typeface="+mn-ea"/>
                <a:cs typeface="+mn-cs"/>
              </a:rPr>
              <a:t> Rotaract clubs can earn a digital Rotaract Giving Certificate if their members give to the Foundation and the total is at least $100 collectively.</a:t>
            </a:r>
            <a:endParaRPr lang="en-US" sz="1200" b="0" i="0" kern="1200" dirty="0">
              <a:solidFill>
                <a:schemeClr val="tx1"/>
              </a:solidFill>
              <a:effectLst/>
              <a:latin typeface="+mn-lt"/>
              <a:ea typeface="+mn-ea"/>
              <a:cs typeface="+mn-cs"/>
            </a:endParaRP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[Recognize any clubs that reached one or more of these achievements last year, and thank</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their members</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665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There are </a:t>
            </a:r>
            <a:r>
              <a:rPr lang="en-US" sz="1200" kern="1200" dirty="0">
                <a:solidFill>
                  <a:schemeClr val="tx1"/>
                </a:solidFill>
                <a:effectLst/>
                <a:latin typeface="Arial" pitchFamily="-107" charset="0"/>
                <a:ea typeface="MS PGothic" pitchFamily="34" charset="-128"/>
                <a:cs typeface="ヒラギノ角ゴ Pro W3" pitchFamily="-107" charset="-128"/>
              </a:rPr>
              <a:t>many ways you can make our Foundation your charity of choice.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join Rotary Direct, our recurring giving program.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give online at rotary.org/donate. If you sign in to My Rotary, your donation will automatically be connected to your account and credited to your club.</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donate through your club by talking to your Foundation chair.</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Or you can mail your gift by using the Foundation contribution form, available on My Rotary.</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dirty="0"/>
              <a:t>A donation</a:t>
            </a:r>
            <a:r>
              <a:rPr lang="en-US" baseline="0" dirty="0"/>
              <a:t> </a:t>
            </a:r>
            <a:r>
              <a:rPr lang="en-US" dirty="0"/>
              <a:t>made in a loved</a:t>
            </a:r>
            <a:r>
              <a:rPr lang="en-US" baseline="0" dirty="0"/>
              <a:t> one’s memory </a:t>
            </a:r>
            <a:r>
              <a:rPr lang="en-US" dirty="0"/>
              <a:t>is a meaningful</a:t>
            </a:r>
            <a:r>
              <a:rPr lang="en-US" baseline="0" dirty="0"/>
              <a:t> memorial, and a donation made in someone’s honor </a:t>
            </a:r>
            <a:r>
              <a:rPr lang="en-US" dirty="0"/>
              <a:t>can be a perfect birthday, wedding, or holiday gift. You can make such</a:t>
            </a:r>
            <a:r>
              <a:rPr lang="en-US" baseline="0" dirty="0"/>
              <a:t> a gift when you donate through My Rotary.</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If</a:t>
            </a:r>
            <a:r>
              <a:rPr lang="en-US" sz="1200" kern="1200" baseline="0" dirty="0">
                <a:solidFill>
                  <a:schemeClr val="tx1"/>
                </a:solidFill>
                <a:effectLst/>
                <a:latin typeface="Arial" pitchFamily="-107" charset="0"/>
                <a:ea typeface="MS PGothic" pitchFamily="34" charset="-128"/>
                <a:cs typeface="ヒラギノ角ゴ Pro W3" pitchFamily="-107" charset="-128"/>
              </a:rPr>
              <a:t> your company matches charitable donations, consider having it match yours. Request a matching gift form from your employer, and send the completed and signed form to the Foundation along with your contribution. Write to our Annual Giving staff at annualfund@rotary.org for details.</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You can also start a fundraiser to benefit the Rotary Foundation through our new peer-to-peer platform, Raise for Rotary! Visit rotary.org/raise to get started.</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*some methods are only available in a portion of countries served</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1177197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just mentioned, Rotary Direct is The Rotary Foundation’s recurring giving program. When you enroll in Rotary Direct, giving is easy, fast and secure. You can personalize your giving schedule to accomplish your philanthropic goals and empower Rotary members around the world to change lives. Visit </a:t>
            </a:r>
            <a:r>
              <a:rPr lang="en-US" b="0" dirty="0">
                <a:highlight>
                  <a:srgbClr val="FFFF00"/>
                </a:highlight>
              </a:rPr>
              <a:t>my.rotary.org/rotary-direct </a:t>
            </a:r>
            <a:r>
              <a:rPr lang="en-US" dirty="0"/>
              <a:t>to get started. </a:t>
            </a:r>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416351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No matter how you choose to give, I hope you’ll join me in supporting our Foundation by donating to the Annual Fund this year. Remember, gifts of any size have a big impact when they’re put to use by our Foundation and our network </a:t>
            </a:r>
            <a:r>
              <a:rPr lang="en-US" sz="1200" b="0" kern="1200" dirty="0">
                <a:solidFill>
                  <a:schemeClr val="tx1"/>
                </a:solidFill>
                <a:effectLst/>
                <a:latin typeface="Arial" pitchFamily="-107" charset="0"/>
                <a:ea typeface="MS PGothic" pitchFamily="34" charset="-128"/>
                <a:cs typeface="ヒラギノ角ゴ Pro W3" pitchFamily="-107" charset="-128"/>
              </a:rPr>
              <a:t>of Rotary Members </a:t>
            </a:r>
            <a:r>
              <a:rPr lang="en-US" sz="1200" kern="1200" dirty="0">
                <a:solidFill>
                  <a:schemeClr val="tx1"/>
                </a:solidFill>
                <a:effectLst/>
                <a:latin typeface="Arial" pitchFamily="-107" charset="0"/>
                <a:ea typeface="MS PGothic" pitchFamily="34" charset="-128"/>
                <a:cs typeface="ヒラギノ角ゴ Pro W3" pitchFamily="-107" charset="-128"/>
              </a:rPr>
              <a:t>around the world.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252911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112817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113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Rotary Members,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sz="1200" b="0" i="0" kern="1200" dirty="0">
                <a:solidFill>
                  <a:schemeClr val="tx1"/>
                </a:solidFill>
                <a:effectLst/>
                <a:latin typeface="+mn-lt"/>
                <a:ea typeface="+mn-ea"/>
                <a:cs typeface="+mn-cs"/>
              </a:rPr>
              <a:t> For the </a:t>
            </a:r>
            <a:r>
              <a:rPr lang="en-US" sz="1200" b="0" i="0" kern="1200" dirty="0">
                <a:solidFill>
                  <a:schemeClr val="tx1"/>
                </a:solidFill>
                <a:effectLst/>
                <a:highlight>
                  <a:srgbClr val="FFFF00"/>
                </a:highlight>
                <a:latin typeface="+mn-lt"/>
                <a:ea typeface="+mn-ea"/>
                <a:cs typeface="+mn-cs"/>
              </a:rPr>
              <a:t>15th</a:t>
            </a:r>
            <a:r>
              <a:rPr lang="en-US" sz="1200" b="0" i="0" kern="1200" dirty="0">
                <a:solidFill>
                  <a:schemeClr val="tx1"/>
                </a:solidFill>
                <a:effectLst/>
                <a:latin typeface="+mn-lt"/>
                <a:ea typeface="+mn-ea"/>
                <a:cs typeface="+mn-cs"/>
              </a:rPr>
              <a:t> consecutive year, The Rotary Foundation has received the highest rating — four stars — from Charity</a:t>
            </a:r>
            <a:r>
              <a:rPr lang="en-US" sz="1200" b="0" i="0" kern="1200" baseline="0" dirty="0">
                <a:solidFill>
                  <a:schemeClr val="tx1"/>
                </a:solidFill>
                <a:effectLst/>
                <a:latin typeface="+mn-lt"/>
                <a:ea typeface="+mn-ea"/>
                <a:cs typeface="+mn-cs"/>
              </a:rPr>
              <a:t> Navigator</a:t>
            </a:r>
            <a:r>
              <a:rPr lang="en-US" sz="1200" b="0" i="0" kern="1200" dirty="0">
                <a:solidFill>
                  <a:schemeClr val="tx1"/>
                </a:solidFill>
                <a:effectLst/>
                <a:latin typeface="+mn-lt"/>
                <a:ea typeface="+mn-ea"/>
                <a:cs typeface="+mn-cs"/>
              </a:rPr>
              <a:t>, an independent evaluator of charities in the U.S.,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kern="1200" dirty="0">
                <a:solidFill>
                  <a:schemeClr val="tx1"/>
                </a:solidFill>
                <a:effectLst/>
                <a:latin typeface="+mn-lt"/>
                <a:ea typeface="+mn-ea"/>
                <a:cs typeface="+mn-cs"/>
              </a:rPr>
              <a:t>for demonstrating strong financial health and commitment to accountability and transparency.</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mn-lt"/>
                <a:ea typeface="+mn-ea"/>
                <a:cs typeface="+mn-cs"/>
              </a:rPr>
              <a:t>The rating reflects Charity Navigator's assessment of how the Foundation uses donations, sustains its programs and services, and practices good governance and openness.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71166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our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a:t>
            </a:r>
            <a:r>
              <a:rPr lang="en-US" sz="1200" b="0" strike="noStrike" kern="1200" dirty="0" err="1">
                <a:solidFill>
                  <a:schemeClr val="tx1"/>
                </a:solidFill>
                <a:effectLst/>
                <a:latin typeface="Arial" pitchFamily="-107" charset="0"/>
                <a:ea typeface="MS PGothic" pitchFamily="34" charset="-128"/>
                <a:cs typeface="ヒラギノ角ゴ Pro W3" pitchFamily="-107" charset="-128"/>
              </a:rPr>
              <a:t>Chih</a:t>
            </a:r>
            <a:r>
              <a:rPr lang="en-US" sz="1200" b="0" strike="noStrike" kern="1200" dirty="0">
                <a:solidFill>
                  <a:schemeClr val="tx1"/>
                </a:solidFill>
                <a:effectLst/>
                <a:latin typeface="Arial" pitchFamily="-107" charset="0"/>
                <a:ea typeface="MS PGothic" pitchFamily="34" charset="-128"/>
                <a:cs typeface="ヒラギノ角ゴ Pro W3" pitchFamily="-107" charset="-128"/>
              </a:rPr>
              <a:t>-Fan Weng, a farmer, harvests cabbage in Taiwan. Farmers in the villages of </a:t>
            </a:r>
            <a:r>
              <a:rPr lang="en-US" sz="1200" b="0" strike="noStrike" kern="1200" dirty="0" err="1">
                <a:solidFill>
                  <a:schemeClr val="tx1"/>
                </a:solidFill>
                <a:effectLst/>
                <a:latin typeface="Arial" pitchFamily="-107" charset="0"/>
                <a:ea typeface="MS PGothic" pitchFamily="34" charset="-128"/>
                <a:cs typeface="ヒラギノ角ゴ Pro W3" pitchFamily="-107" charset="-128"/>
              </a:rPr>
              <a:t>Sikikun</a:t>
            </a:r>
            <a:r>
              <a:rPr lang="en-US" sz="1200" b="0" strike="noStrike" kern="1200" dirty="0">
                <a:solidFill>
                  <a:schemeClr val="tx1"/>
                </a:solidFill>
                <a:effectLst/>
                <a:latin typeface="Arial" pitchFamily="-107" charset="0"/>
                <a:ea typeface="MS PGothic" pitchFamily="34" charset="-128"/>
                <a:cs typeface="ヒラギノ角ゴ Pro W3" pitchFamily="-107" charset="-128"/>
              </a:rPr>
              <a:t> and </a:t>
            </a:r>
            <a:r>
              <a:rPr lang="en-US" sz="1200" b="0" strike="noStrike" kern="1200" dirty="0" err="1">
                <a:solidFill>
                  <a:schemeClr val="tx1"/>
                </a:solidFill>
                <a:effectLst/>
                <a:latin typeface="Arial" pitchFamily="-107" charset="0"/>
                <a:ea typeface="MS PGothic" pitchFamily="34" charset="-128"/>
                <a:cs typeface="ヒラギノ角ゴ Pro W3" pitchFamily="-107" charset="-128"/>
              </a:rPr>
              <a:t>Pyanan</a:t>
            </a:r>
            <a:r>
              <a:rPr lang="en-US" sz="1200" b="0" strike="noStrike" kern="1200" dirty="0">
                <a:solidFill>
                  <a:schemeClr val="tx1"/>
                </a:solidFill>
                <a:effectLst/>
                <a:latin typeface="Arial" pitchFamily="-107" charset="0"/>
                <a:ea typeface="MS PGothic" pitchFamily="34" charset="-128"/>
                <a:cs typeface="ヒラギノ角ゴ Pro W3" pitchFamily="-107" charset="-128"/>
              </a:rPr>
              <a:t> have long grown cabbage, using pesticides and turning the soil over each year, and these conventional farming practices were endangering the water supply for </a:t>
            </a:r>
            <a:r>
              <a:rPr lang="en-US" sz="1200" b="0" strike="noStrike" kern="1200" dirty="0" err="1">
                <a:solidFill>
                  <a:schemeClr val="tx1"/>
                </a:solidFill>
                <a:effectLst/>
                <a:latin typeface="Arial" pitchFamily="-107" charset="0"/>
                <a:ea typeface="MS PGothic" pitchFamily="34" charset="-128"/>
                <a:cs typeface="ヒラギノ角ゴ Pro W3" pitchFamily="-107" charset="-128"/>
              </a:rPr>
              <a:t>Yilan</a:t>
            </a:r>
            <a:r>
              <a:rPr lang="en-US" sz="1200" b="0" strike="noStrike" kern="1200" dirty="0">
                <a:solidFill>
                  <a:schemeClr val="tx1"/>
                </a:solidFill>
                <a:effectLst/>
                <a:latin typeface="Arial" pitchFamily="-107" charset="0"/>
                <a:ea typeface="MS PGothic" pitchFamily="34" charset="-128"/>
                <a:cs typeface="ヒラギノ角ゴ Pro W3" pitchFamily="-107" charset="-128"/>
              </a:rPr>
              <a:t> County’s 450,000 residents. Rotary members from District 3490, in partnership with National Ilan University and local businesses, helped the community adopt more sustainable farming practices as well as higher-yield crops like chestnuts and truffles. Rotary members also support training in e-commerce and marketing to help the farmers sell their harvest. Since 2021, 18 landowners in Datong Township have increased their revenues 15-fold through the project , which has resulted in agricultural diversification, better educational opportunities, more free time, and a cleaner and healthier environment. The project is supported by Rotary Foundation global grant #2010776. </a:t>
            </a:r>
            <a:r>
              <a:rPr lang="en-US" sz="1200" b="0" strike="noStrike" kern="1200" dirty="0" err="1">
                <a:solidFill>
                  <a:schemeClr val="tx1"/>
                </a:solidFill>
                <a:effectLst/>
                <a:latin typeface="Arial" pitchFamily="-107" charset="0"/>
                <a:ea typeface="MS PGothic" pitchFamily="34" charset="-128"/>
                <a:cs typeface="ヒラギノ角ゴ Pro W3" pitchFamily="-107" charset="-128"/>
              </a:rPr>
              <a:t>Yilan</a:t>
            </a:r>
            <a:r>
              <a:rPr lang="en-US" sz="1200" b="0" strike="noStrike" kern="1200" dirty="0">
                <a:solidFill>
                  <a:schemeClr val="tx1"/>
                </a:solidFill>
                <a:effectLst/>
                <a:latin typeface="Arial" pitchFamily="-107" charset="0"/>
                <a:ea typeface="MS PGothic" pitchFamily="34" charset="-128"/>
                <a:cs typeface="ヒラギノ角ゴ Pro W3" pitchFamily="-107" charset="-128"/>
              </a:rPr>
              <a:t>, Taiwan. 19 December 2022.</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a:t>
            </a:r>
            <a:r>
              <a:rPr lang="en-US" sz="1200" b="0" i="0" kern="1200" dirty="0">
                <a:solidFill>
                  <a:schemeClr val="tx1"/>
                </a:solidFill>
                <a:effectLst/>
                <a:latin typeface="Arial" pitchFamily="-107" charset="0"/>
                <a:ea typeface="MS PGothic" pitchFamily="34" charset="-128"/>
                <a:cs typeface="ヒラギノ角ゴ Pro W3" pitchFamily="-107" charset="-128"/>
              </a:rPr>
              <a:t>Rotary member </a:t>
            </a:r>
            <a:r>
              <a:rPr lang="en-US" sz="1200" kern="1200" dirty="0">
                <a:solidFill>
                  <a:schemeClr val="tx1"/>
                </a:solidFill>
                <a:effectLst/>
                <a:latin typeface="Arial" pitchFamily="-107" charset="0"/>
                <a:ea typeface="MS PGothic" pitchFamily="34" charset="-128"/>
                <a:cs typeface="ヒラギノ角ゴ Pro W3" pitchFamily="-107" charset="-128"/>
              </a:rPr>
              <a:t>led projects like these — projects that are created at the local level, that are developed to meet the community’s needs, and that foster international friendship. Through a single gift, you can help </a:t>
            </a:r>
            <a:r>
              <a:rPr lang="en-US" sz="1200" b="0" kern="1200" dirty="0">
                <a:solidFill>
                  <a:schemeClr val="tx1"/>
                </a:solidFill>
                <a:effectLst/>
                <a:latin typeface="Arial" pitchFamily="-107" charset="0"/>
                <a:ea typeface="MS PGothic" pitchFamily="34" charset="-128"/>
                <a:cs typeface="ヒラギノ角ゴ Pro W3" pitchFamily="-107" charset="-128"/>
              </a:rPr>
              <a:t>people like </a:t>
            </a:r>
            <a:r>
              <a:rPr lang="en-US" sz="1200" b="0" kern="1200" dirty="0" err="1">
                <a:solidFill>
                  <a:schemeClr val="tx1"/>
                </a:solidFill>
                <a:effectLst/>
                <a:latin typeface="Arial" pitchFamily="-107" charset="0"/>
                <a:ea typeface="MS PGothic" pitchFamily="34" charset="-128"/>
                <a:cs typeface="ヒラギノ角ゴ Pro W3" pitchFamily="-107" charset="-128"/>
              </a:rPr>
              <a:t>Chih</a:t>
            </a:r>
            <a:r>
              <a:rPr lang="en-US" sz="1200" b="0" kern="1200" dirty="0">
                <a:solidFill>
                  <a:schemeClr val="tx1"/>
                </a:solidFill>
                <a:effectLst/>
                <a:latin typeface="Arial" pitchFamily="-107" charset="0"/>
                <a:ea typeface="MS PGothic" pitchFamily="34" charset="-128"/>
                <a:cs typeface="ヒラギノ角ゴ Pro W3" pitchFamily="-107" charset="-128"/>
              </a:rPr>
              <a:t>-Fan Weng provide a better life for their </a:t>
            </a:r>
            <a:r>
              <a:rPr lang="en-US" sz="1200" b="0" strike="noStrike" kern="1200" dirty="0">
                <a:solidFill>
                  <a:schemeClr val="tx1"/>
                </a:solidFill>
                <a:effectLst/>
                <a:latin typeface="Arial" pitchFamily="-107" charset="0"/>
                <a:ea typeface="MS PGothic" pitchFamily="34" charset="-128"/>
                <a:cs typeface="ヒラギノ角ゴ Pro W3" pitchFamily="-107" charset="-128"/>
              </a:rPr>
              <a:t>communities</a:t>
            </a:r>
            <a:r>
              <a:rPr lang="en-US" sz="1200" b="0" kern="1200" dirty="0">
                <a:solidFill>
                  <a:schemeClr val="tx1"/>
                </a:solidFill>
                <a:effectLst/>
                <a:latin typeface="Arial" pitchFamily="-107" charset="0"/>
                <a:ea typeface="MS PGothic" pitchFamily="34" charset="-128"/>
                <a:cs typeface="ヒラギノ角ゴ Pro W3" pitchFamily="-107" charset="-128"/>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5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causes — or areas of focus — that build international relationships, improve lives, and promote a more peaceful world.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t>
            </a:r>
            <a:r>
              <a:rPr lang="en-US" sz="1200" dirty="0">
                <a:solidFill>
                  <a:schemeClr val="bg1"/>
                </a:solidFill>
              </a:rPr>
              <a:t>improving the environment,</a:t>
            </a:r>
            <a:r>
              <a:rPr lang="en-US" sz="1200" baseline="0" dirty="0">
                <a:solidFill>
                  <a:schemeClr val="bg1"/>
                </a:solidFill>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alleviating poverty.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get something back when you give. 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into your district’s District Designated Funds (also known as DDF). Your district can use it to help fund local and international projects. It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to be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a:t>
            </a:r>
            <a:r>
              <a:rPr lang="en-US" sz="1200" b="0" i="0" dirty="0">
                <a:solidFill>
                  <a:srgbClr val="FF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2023-24</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 are from contributions made in </a:t>
            </a:r>
            <a:r>
              <a:rPr lang="en-US" sz="1200" b="0" i="0" dirty="0">
                <a:effectLst/>
                <a:latin typeface="Arial Narrow" panose="020B0606020202030204" pitchFamily="34" charset="0"/>
                <a:ea typeface="Calibri" panose="020F0502020204030204" pitchFamily="34" charset="0"/>
                <a:cs typeface="Times New Roman" panose="02020603050405020304" pitchFamily="18" charset="0"/>
              </a:rPr>
              <a:t>2020-21</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go to</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my.rotary.org forward slash annual-fund.</a:t>
            </a:r>
          </a:p>
          <a:p>
            <a:pPr marL="0" marR="0">
              <a:lnSpc>
                <a:spcPct val="150000"/>
              </a:lnSpc>
              <a:spcBef>
                <a:spcPts val="0"/>
              </a:spcBef>
              <a:spcAft>
                <a:spcPts val="800"/>
              </a:spcAft>
            </a:pPr>
            <a:endParaRPr lang="en-US" sz="1200" b="0" i="0" baseline="0" dirty="0">
              <a:effectLst/>
              <a:latin typeface="Arial Narrow" panose="020B0606020202030204" pitchFamily="34" charset="0"/>
              <a:cs typeface="Times New Roman" panose="02020603050405020304" pitchFamily="18" charset="0"/>
            </a:endParaRPr>
          </a:p>
          <a:p>
            <a:pPr marL="0" marR="0">
              <a:lnSpc>
                <a:spcPct val="150000"/>
              </a:lnSpc>
              <a:spcBef>
                <a:spcPts val="0"/>
              </a:spcBef>
              <a:spcAft>
                <a:spcPts val="800"/>
              </a:spcAft>
            </a:pPr>
            <a:r>
              <a:rPr lang="en-US" b="0" dirty="0"/>
              <a:t>**Note to presenter: 47.5% goes to World fund and 47.5% goes to DDF</a:t>
            </a:r>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82851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7619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4688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were possible because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Rotary members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and Rotary member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t>
            </a:r>
            <a:r>
              <a:rPr lang="en-US" sz="1200" b="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2022-23</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accomplished a lot:</a:t>
            </a: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who gave $25-$99 contributed over $5.4 million to the Foundation.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Rotarians gave a little over $147</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b="0" dirty="0"/>
              <a:t>34% of Rotarians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b="0" dirty="0"/>
              <a:t>81% 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The Foundation awarded 1,098</a:t>
            </a:r>
            <a:r>
              <a:rPr lang="en-US" sz="1200" b="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dirty="0">
                <a:effectLst/>
                <a:latin typeface="Arial Narrow" panose="020B0606020202030204" pitchFamily="34" charset="0"/>
                <a:ea typeface="Calibri" panose="020F0502020204030204" pitchFamily="34" charset="0"/>
                <a:cs typeface="Times New Roman" panose="02020603050405020304" pitchFamily="18" charset="0"/>
              </a:rPr>
              <a:t>global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a third of Rotarians worldwide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EREY,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encouraged even more members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60818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23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691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930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6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 id="2147483752"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0.xml"/><Relationship Id="rId5" Type="http://schemas.openxmlformats.org/officeDocument/2006/relationships/image" Target="../media/image1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4.emf"/><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oleObject" Target="../embeddings/oleObject1.bin"/><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jpeg"/><Relationship Id="rId7" Type="http://schemas.openxmlformats.org/officeDocument/2006/relationships/hyperlink" Target="https://raise.rotary.org/purposes/education"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ww2.matchinggifts.com/rotary" TargetMode="External"/><Relationship Id="rId5" Type="http://schemas.openxmlformats.org/officeDocument/2006/relationships/hyperlink" Target="https://my.rotary.org/en/donate" TargetMode="External"/><Relationship Id="rId4" Type="http://schemas.openxmlformats.org/officeDocument/2006/relationships/hyperlink" Target="https://my.rotary.org/en/rotary-direc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my.rotary.org/en/annual-fund"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7.jp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r>
              <a:rPr lang="en-US" dirty="0"/>
              <a:t>DOING GOOD IN THE WORLD</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9733038" cy="465667"/>
          </a:xfrm>
        </p:spPr>
        <p:txBody>
          <a:bodyPr/>
          <a:lstStyle/>
          <a:p>
            <a:r>
              <a:rPr lang="en-US" dirty="0">
                <a:solidFill>
                  <a:schemeClr val="bg1"/>
                </a:solidFill>
              </a:rPr>
              <a:t>with The Rotary Foundation</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dirty="0">
              <a:solidFill>
                <a:schemeClr val="tx1"/>
              </a:solidFill>
            </a:endParaRPr>
          </a:p>
        </p:txBody>
      </p:sp>
      <p:pic>
        <p:nvPicPr>
          <p:cNvPr id="8" name="Picture 7" descr="A picture containing sky, person, outdoor&#10;&#10;Description automatically generated">
            <a:extLst>
              <a:ext uri="{FF2B5EF4-FFF2-40B4-BE49-F238E27FC236}">
                <a16:creationId xmlns:a16="http://schemas.microsoft.com/office/drawing/2014/main" id="{52D767D7-EF1C-4776-93CA-2F9224CAE2FE}"/>
              </a:ext>
            </a:extLst>
          </p:cNvPr>
          <p:cNvPicPr>
            <a:picLocks noChangeAspect="1"/>
          </p:cNvPicPr>
          <p:nvPr/>
        </p:nvPicPr>
        <p:blipFill rotWithShape="1">
          <a:blip r:embed="rId2">
            <a:extLst>
              <a:ext uri="{28A0092B-C50C-407E-A947-70E740481C1C}">
                <a14:useLocalDpi xmlns:a14="http://schemas.microsoft.com/office/drawing/2010/main" val="0"/>
              </a:ext>
            </a:extLst>
          </a:blip>
          <a:srcRect t="14816" b="22181"/>
          <a:stretch/>
        </p:blipFill>
        <p:spPr>
          <a:xfrm>
            <a:off x="0" y="0"/>
            <a:ext cx="12192000" cy="5120852"/>
          </a:xfrm>
          <a:prstGeom prst="rect">
            <a:avLst/>
          </a:prstGeom>
        </p:spPr>
      </p:pic>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3">
            <a:alphaModFix/>
          </a:blip>
          <a:stretch>
            <a:fillRect/>
          </a:stretch>
        </p:blipFill>
        <p:spPr>
          <a:xfrm>
            <a:off x="9801726" y="115570"/>
            <a:ext cx="2060074" cy="2068249"/>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147E9D98-B95A-2886-CFE3-B2ED68457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7" y="2126"/>
            <a:ext cx="12173943" cy="8115962"/>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65523" y="2596918"/>
            <a:ext cx="6215063" cy="1135062"/>
          </a:xfrm>
        </p:spPr>
        <p:txBody>
          <a:bodyPr/>
          <a:lstStyle/>
          <a:p>
            <a:pPr lvl="0"/>
            <a:r>
              <a:rPr lang="en-US" dirty="0"/>
              <a:t>Individual and club recognition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E5DDAC2D-10D4-4E63-BA52-AAF02A895B8F}"/>
              </a:ext>
            </a:extLst>
          </p:cNvPr>
          <p:cNvSpPr/>
          <p:nvPr/>
        </p:nvSpPr>
        <p:spPr>
          <a:xfrm>
            <a:off x="9864402" y="586576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r>
              <a:rPr lang="en-US" dirty="0"/>
              <a:t>Sustaining our work</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Sustaining members</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199" y="2465388"/>
            <a:ext cx="6088567" cy="3556000"/>
          </a:xfrm>
        </p:spPr>
        <p:txBody>
          <a:bodyPr>
            <a:normAutofit/>
          </a:bodyPr>
          <a:lstStyle/>
          <a:p>
            <a:pPr marL="0" indent="0">
              <a:buNone/>
            </a:pPr>
            <a:r>
              <a:rPr lang="en-US" dirty="0">
                <a:solidFill>
                  <a:srgbClr val="222222"/>
                </a:solidFill>
              </a:rPr>
              <a:t>A Rotary Foundation Sustaining Member is someone who gives US$100 or more to the Annual Fund.</a:t>
            </a:r>
            <a:endParaRPr lang="en-US" dirty="0"/>
          </a:p>
          <a:p>
            <a:pPr lvl="0"/>
            <a:endParaRPr lang="en-US" dirty="0"/>
          </a:p>
        </p:txBody>
      </p:sp>
      <p:pic>
        <p:nvPicPr>
          <p:cNvPr id="6" name="Picture 5" descr="Text, logo&#10;&#10;Description automatically generated">
            <a:extLst>
              <a:ext uri="{FF2B5EF4-FFF2-40B4-BE49-F238E27FC236}">
                <a16:creationId xmlns:a16="http://schemas.microsoft.com/office/drawing/2014/main" id="{2D443286-8E81-4A5D-A049-F0EE20F0E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pic>
        <p:nvPicPr>
          <p:cNvPr id="4" name="Picture 3" descr="A person and child outside&#10;&#10;Description automatically generated">
            <a:extLst>
              <a:ext uri="{FF2B5EF4-FFF2-40B4-BE49-F238E27FC236}">
                <a16:creationId xmlns:a16="http://schemas.microsoft.com/office/drawing/2014/main" id="{678CD7FF-54CD-9198-19FE-ADE8733DD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344" y="1728876"/>
            <a:ext cx="3403494" cy="4973444"/>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r>
              <a:rPr lang="en-US" dirty="0"/>
              <a:t>Paul harris Fellows</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Paul harris Fellow recognition</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542075"/>
            <a:ext cx="10900611" cy="3556000"/>
          </a:xfrm>
        </p:spPr>
        <p:txBody>
          <a:bodyPr>
            <a:noAutofit/>
          </a:bodyPr>
          <a:lstStyle/>
          <a:p>
            <a:pPr marL="0" lvl="0" indent="0">
              <a:buNone/>
            </a:pPr>
            <a:r>
              <a:rPr lang="en-US" sz="2200" dirty="0">
                <a:solidFill>
                  <a:schemeClr val="tx1"/>
                </a:solidFill>
              </a:rPr>
              <a:t>Donors become Paul Harris Fellows when they earn 1,000 recognition points.</a:t>
            </a:r>
          </a:p>
          <a:p>
            <a:pPr marL="0" lvl="0" indent="0">
              <a:buNone/>
            </a:pPr>
            <a:endParaRPr lang="en-US" sz="2200" dirty="0">
              <a:solidFill>
                <a:schemeClr val="tx1"/>
              </a:solidFill>
            </a:endParaRPr>
          </a:p>
          <a:p>
            <a:pPr marL="0" lvl="0" indent="0">
              <a:buNone/>
            </a:pPr>
            <a:r>
              <a:rPr lang="en-US" sz="2200" dirty="0">
                <a:solidFill>
                  <a:schemeClr val="tx1"/>
                </a:solidFill>
              </a:rPr>
              <a:t>This can be done in a few ways:</a:t>
            </a:r>
          </a:p>
          <a:p>
            <a:pPr marL="342900" lvl="1" indent="-342900" algn="l">
              <a:buFont typeface="Arial" panose="020B0604020202020204" pitchFamily="34" charset="0"/>
              <a:buChar char="•"/>
            </a:pPr>
            <a:r>
              <a:rPr lang="en-US" sz="2200" dirty="0">
                <a:solidFill>
                  <a:schemeClr val="tx1"/>
                </a:solidFill>
              </a:rPr>
              <a:t>By contributing $1,000 to eligible funds</a:t>
            </a:r>
          </a:p>
          <a:p>
            <a:pPr marL="342900" lvl="1" indent="-342900" algn="l">
              <a:buFont typeface="Arial" panose="020B0604020202020204" pitchFamily="34" charset="0"/>
              <a:buChar char="•"/>
            </a:pPr>
            <a:r>
              <a:rPr lang="en-US" sz="2200" dirty="0">
                <a:solidFill>
                  <a:schemeClr val="tx1"/>
                </a:solidFill>
              </a:rPr>
              <a:t>By being given 1,000 recognition points by another donor.</a:t>
            </a:r>
          </a:p>
          <a:p>
            <a:pPr marL="342900" lvl="1" indent="-342900"/>
            <a:r>
              <a:rPr lang="en-US" sz="2200" dirty="0">
                <a:solidFill>
                  <a:schemeClr val="tx1"/>
                </a:solidFill>
              </a:rPr>
              <a:t>By combining direct donations with points transferred by others</a:t>
            </a:r>
          </a:p>
        </p:txBody>
      </p:sp>
      <p:pic>
        <p:nvPicPr>
          <p:cNvPr id="9" name="Picture 8"/>
          <p:cNvPicPr>
            <a:picLocks noChangeAspect="1"/>
          </p:cNvPicPr>
          <p:nvPr/>
        </p:nvPicPr>
        <p:blipFill>
          <a:blip r:embed="rId4"/>
          <a:stretch>
            <a:fillRect/>
          </a:stretch>
        </p:blipFill>
        <p:spPr>
          <a:xfrm>
            <a:off x="9946105" y="1693359"/>
            <a:ext cx="1766924" cy="862302"/>
          </a:xfrm>
          <a:prstGeom prst="rect">
            <a:avLst/>
          </a:prstGeom>
        </p:spPr>
      </p:pic>
      <p:pic>
        <p:nvPicPr>
          <p:cNvPr id="6" name="Picture 5" descr="Text, logo&#10;&#10;Description automatically generated">
            <a:extLst>
              <a:ext uri="{FF2B5EF4-FFF2-40B4-BE49-F238E27FC236}">
                <a16:creationId xmlns:a16="http://schemas.microsoft.com/office/drawing/2014/main" id="{649C6350-5C0B-4D3A-B8DA-A0786A52D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r>
              <a:rPr lang="en-US" dirty="0"/>
              <a:t>PAUL HARRIS SOCIETY</a:t>
            </a:r>
          </a:p>
        </p:txBody>
      </p:sp>
      <p:sp>
        <p:nvSpPr>
          <p:cNvPr id="4" name="Content Placeholder 3"/>
          <p:cNvSpPr>
            <a:spLocks noGrp="1"/>
          </p:cNvSpPr>
          <p:nvPr>
            <p:ph idx="1"/>
          </p:nvPr>
        </p:nvSpPr>
        <p:spPr>
          <a:xfrm>
            <a:off x="457200" y="2465245"/>
            <a:ext cx="9786938" cy="3555774"/>
          </a:xfrm>
        </p:spPr>
        <p:txBody>
          <a:bodyPr>
            <a:normAutofit fontScale="92500" lnSpcReduction="10000"/>
          </a:bodyPr>
          <a:lstStyle/>
          <a:p>
            <a:pPr marL="0" indent="0">
              <a:buNone/>
            </a:pPr>
            <a:r>
              <a:rPr lang="en-US" dirty="0">
                <a:solidFill>
                  <a:schemeClr val="tx1"/>
                </a:solidFill>
              </a:rPr>
              <a:t>The Paul Harris Society recognizes Rotary members and friends of The Rotary Foundation who express their intent to contribute $1,000 or more each year to the Annual Fund, PolioPlus Fund, or to approved global grants.</a:t>
            </a:r>
          </a:p>
          <a:p>
            <a:pPr marL="0" indent="0">
              <a:buNone/>
            </a:pPr>
            <a:endParaRPr lang="en-US" sz="1100" dirty="0">
              <a:solidFill>
                <a:schemeClr val="tx1"/>
              </a:solidFill>
            </a:endParaRPr>
          </a:p>
          <a:p>
            <a:r>
              <a:rPr lang="en-US" dirty="0">
                <a:solidFill>
                  <a:schemeClr val="tx1"/>
                </a:solidFill>
              </a:rPr>
              <a:t>The Paul Harris Society is group of more than 30,000 philanthropic leaders around the world.</a:t>
            </a:r>
          </a:p>
          <a:p>
            <a:r>
              <a:rPr lang="en-US" dirty="0">
                <a:solidFill>
                  <a:schemeClr val="tx1"/>
                </a:solidFill>
              </a:rPr>
              <a:t>PHS members contributed 20.2% of all of the money donated to the Annual Fund in 2022-23.</a:t>
            </a:r>
          </a:p>
          <a:p>
            <a:r>
              <a:rPr lang="en-US" dirty="0">
                <a:solidFill>
                  <a:schemeClr val="tx1"/>
                </a:solidFill>
              </a:rPr>
              <a:t>Donations fund both local and international projects. </a:t>
            </a:r>
          </a:p>
          <a:p>
            <a:r>
              <a:rPr lang="en-US" dirty="0">
                <a:solidFill>
                  <a:schemeClr val="tx1"/>
                </a:solidFill>
              </a:rPr>
              <a:t>Donors are eligible to earn recognition and donor credit.</a:t>
            </a:r>
          </a:p>
          <a:p>
            <a:endParaRPr lang="en-US"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691" y="1773480"/>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LEADERS IN PHILANTHROPY</a:t>
            </a:r>
          </a:p>
        </p:txBody>
      </p:sp>
      <p:pic>
        <p:nvPicPr>
          <p:cNvPr id="8" name="Picture 7" descr="Text, logo&#10;&#10;Description automatically generated">
            <a:extLst>
              <a:ext uri="{FF2B5EF4-FFF2-40B4-BE49-F238E27FC236}">
                <a16:creationId xmlns:a16="http://schemas.microsoft.com/office/drawing/2014/main" id="{65DA7FF5-0CE9-49E2-8798-5DC25DA59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Club Recognition </a:t>
            </a:r>
            <a:endParaRPr lang="en-US" dirty="0"/>
          </a:p>
        </p:txBody>
      </p:sp>
      <p:pic>
        <p:nvPicPr>
          <p:cNvPr id="7" name="Picture 6" descr="A close up of a logo&#10;&#10;Description automatically generated">
            <a:extLst>
              <a:ext uri="{FF2B5EF4-FFF2-40B4-BE49-F238E27FC236}">
                <a16:creationId xmlns:a16="http://schemas.microsoft.com/office/drawing/2014/main" id="{D8513C74-FA43-ED4E-98BC-FC12A4B410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2460492"/>
            <a:ext cx="881257" cy="881257"/>
          </a:xfrm>
          <a:prstGeom prst="rect">
            <a:avLst/>
          </a:prstGeom>
        </p:spPr>
      </p:pic>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260134" y="227726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$11.9 </a:t>
            </a:r>
          </a:p>
        </p:txBody>
      </p:sp>
      <p:sp>
        <p:nvSpPr>
          <p:cNvPr id="54" name="TextBox 53">
            <a:extLst>
              <a:ext uri="{FF2B5EF4-FFF2-40B4-BE49-F238E27FC236}">
                <a16:creationId xmlns:a16="http://schemas.microsoft.com/office/drawing/2014/main" id="{96D5CCF4-7C2A-B44B-8E80-F3BEF4314A95}"/>
              </a:ext>
            </a:extLst>
          </p:cNvPr>
          <p:cNvSpPr txBox="1"/>
          <p:nvPr/>
        </p:nvSpPr>
        <p:spPr>
          <a:xfrm>
            <a:off x="8899793" y="5763166"/>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729</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375194" y="578029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57560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2" name="Rectangle 1">
            <a:extLst>
              <a:ext uri="{FF2B5EF4-FFF2-40B4-BE49-F238E27FC236}">
                <a16:creationId xmlns:a16="http://schemas.microsoft.com/office/drawing/2014/main" id="{810FE992-BB68-4DC8-86C3-C886B126ED17}"/>
              </a:ext>
            </a:extLst>
          </p:cNvPr>
          <p:cNvSpPr/>
          <p:nvPr/>
        </p:nvSpPr>
        <p:spPr>
          <a:xfrm>
            <a:off x="536335" y="3040523"/>
            <a:ext cx="6320913" cy="1677382"/>
          </a:xfrm>
          <a:prstGeom prst="rect">
            <a:avLst/>
          </a:prstGeom>
        </p:spPr>
        <p:txBody>
          <a:bodyPr wrap="square">
            <a:spAutoFit/>
          </a:bodyPr>
          <a:lstStyle/>
          <a:p>
            <a:pPr>
              <a:spcBef>
                <a:spcPts val="600"/>
              </a:spcBef>
            </a:pPr>
            <a:r>
              <a:rPr lang="en-US" sz="2200" dirty="0"/>
              <a:t>100% Foundation Giving Club</a:t>
            </a:r>
          </a:p>
          <a:p>
            <a:pPr>
              <a:spcBef>
                <a:spcPts val="600"/>
              </a:spcBef>
            </a:pPr>
            <a:r>
              <a:rPr lang="en-US" sz="2200" dirty="0"/>
              <a:t>Every Rotarian, Every Year Club</a:t>
            </a:r>
          </a:p>
          <a:p>
            <a:pPr>
              <a:spcBef>
                <a:spcPts val="600"/>
              </a:spcBef>
            </a:pPr>
            <a:r>
              <a:rPr lang="en-US" sz="2200" dirty="0"/>
              <a:t>100% Paul Harris Fellow Club</a:t>
            </a:r>
          </a:p>
          <a:p>
            <a:pPr>
              <a:spcBef>
                <a:spcPts val="600"/>
              </a:spcBef>
            </a:pPr>
            <a:r>
              <a:rPr lang="en-US" sz="2200" dirty="0"/>
              <a:t>100% Paul Harris Society Club</a:t>
            </a:r>
          </a:p>
        </p:txBody>
      </p:sp>
      <p:pic>
        <p:nvPicPr>
          <p:cNvPr id="6" name="Picture 5" descr="Text, logo&#10;&#10;Description automatically generated">
            <a:extLst>
              <a:ext uri="{FF2B5EF4-FFF2-40B4-BE49-F238E27FC236}">
                <a16:creationId xmlns:a16="http://schemas.microsoft.com/office/drawing/2014/main" id="{E1D2F5EE-AB04-457F-8E52-0166C9703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
        <p:nvSpPr>
          <p:cNvPr id="3" name="Rectangle 2">
            <a:extLst>
              <a:ext uri="{FF2B5EF4-FFF2-40B4-BE49-F238E27FC236}">
                <a16:creationId xmlns:a16="http://schemas.microsoft.com/office/drawing/2014/main" id="{A9C48A74-9651-B668-5A36-787C9CB8A9B5}"/>
              </a:ext>
            </a:extLst>
          </p:cNvPr>
          <p:cNvSpPr/>
          <p:nvPr/>
        </p:nvSpPr>
        <p:spPr>
          <a:xfrm>
            <a:off x="536337" y="1845146"/>
            <a:ext cx="5465164" cy="1523494"/>
          </a:xfrm>
          <a:prstGeom prst="rect">
            <a:avLst/>
          </a:prstGeom>
        </p:spPr>
        <p:txBody>
          <a:bodyPr wrap="square">
            <a:spAutoFit/>
          </a:bodyPr>
          <a:lstStyle/>
          <a:p>
            <a:pPr>
              <a:spcBef>
                <a:spcPts val="600"/>
              </a:spcBef>
            </a:pPr>
            <a:r>
              <a:rPr lang="en-US" sz="2200" dirty="0"/>
              <a:t>There are several club Foundation banners that recognize outstanding giving, including:  </a:t>
            </a:r>
          </a:p>
          <a:p>
            <a:pPr>
              <a:spcBef>
                <a:spcPts val="600"/>
              </a:spcBef>
            </a:pPr>
            <a:endParaRPr lang="en-US" sz="2200" dirty="0"/>
          </a:p>
        </p:txBody>
      </p:sp>
      <p:graphicFrame>
        <p:nvGraphicFramePr>
          <p:cNvPr id="4" name="Object 3">
            <a:extLst>
              <a:ext uri="{FF2B5EF4-FFF2-40B4-BE49-F238E27FC236}">
                <a16:creationId xmlns:a16="http://schemas.microsoft.com/office/drawing/2014/main" id="{FEF2E769-BEBB-C2B6-F660-78DA2CF2CA2A}"/>
              </a:ext>
            </a:extLst>
          </p:cNvPr>
          <p:cNvGraphicFramePr>
            <a:graphicFrameLocks noChangeAspect="1"/>
          </p:cNvGraphicFramePr>
          <p:nvPr>
            <p:extLst>
              <p:ext uri="{D42A27DB-BD31-4B8C-83A1-F6EECF244321}">
                <p14:modId xmlns:p14="http://schemas.microsoft.com/office/powerpoint/2010/main" val="380340966"/>
              </p:ext>
            </p:extLst>
          </p:nvPr>
        </p:nvGraphicFramePr>
        <p:xfrm>
          <a:off x="6190501" y="1553908"/>
          <a:ext cx="5465164" cy="2325306"/>
        </p:xfrm>
        <a:graphic>
          <a:graphicData uri="http://schemas.openxmlformats.org/presentationml/2006/ole">
            <mc:AlternateContent xmlns:mc="http://schemas.openxmlformats.org/markup-compatibility/2006">
              <mc:Choice xmlns:v="urn:schemas-microsoft-com:vml" Requires="v">
                <p:oleObj name="Acrobat Document" r:id="rId6" imgW="7476774" imgH="3181240" progId="AcroExch.Document.DC">
                  <p:embed/>
                </p:oleObj>
              </mc:Choice>
              <mc:Fallback>
                <p:oleObj name="Acrobat Document" r:id="rId6" imgW="7476774" imgH="3181240" progId="AcroExch.Document.DC">
                  <p:embed/>
                  <p:pic>
                    <p:nvPicPr>
                      <p:cNvPr id="0" name=""/>
                      <p:cNvPicPr/>
                      <p:nvPr/>
                    </p:nvPicPr>
                    <p:blipFill>
                      <a:blip r:embed="rId7"/>
                      <a:stretch>
                        <a:fillRect/>
                      </a:stretch>
                    </p:blipFill>
                    <p:spPr>
                      <a:xfrm>
                        <a:off x="6190501" y="1553908"/>
                        <a:ext cx="5465164" cy="2325306"/>
                      </a:xfrm>
                      <a:prstGeom prst="rect">
                        <a:avLst/>
                      </a:prstGeom>
                    </p:spPr>
                  </p:pic>
                </p:oleObj>
              </mc:Fallback>
            </mc:AlternateContent>
          </a:graphicData>
        </a:graphic>
      </p:graphicFrame>
      <p:pic>
        <p:nvPicPr>
          <p:cNvPr id="9" name="Picture 8" descr="A purple and white card&#10;&#10;Description automatically generated">
            <a:extLst>
              <a:ext uri="{FF2B5EF4-FFF2-40B4-BE49-F238E27FC236}">
                <a16:creationId xmlns:a16="http://schemas.microsoft.com/office/drawing/2014/main" id="{4AD5DBF3-2D47-E18D-178F-DFB913DDB8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920612"/>
            <a:ext cx="2007995" cy="2458063"/>
          </a:xfrm>
          <a:prstGeom prst="rect">
            <a:avLst/>
          </a:prstGeom>
        </p:spPr>
      </p:pic>
      <p:pic>
        <p:nvPicPr>
          <p:cNvPr id="11" name="Picture 10" descr="A blue and yellow banner with text&#10;&#10;Description automatically generated">
            <a:extLst>
              <a:ext uri="{FF2B5EF4-FFF2-40B4-BE49-F238E27FC236}">
                <a16:creationId xmlns:a16="http://schemas.microsoft.com/office/drawing/2014/main" id="{9EFED77E-2551-8C90-FFDE-A9FD7EE456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048" y="5018964"/>
            <a:ext cx="1317508" cy="1768871"/>
          </a:xfrm>
          <a:prstGeom prst="rect">
            <a:avLst/>
          </a:prstGeom>
          <a:ln>
            <a:noFill/>
          </a:ln>
          <a:effectLst>
            <a:softEdge rad="112500"/>
          </a:effectLst>
        </p:spPr>
      </p:pic>
      <p:pic>
        <p:nvPicPr>
          <p:cNvPr id="13" name="Picture 12" descr="A white card with blue text and a coin&#10;&#10;Description automatically generated">
            <a:extLst>
              <a:ext uri="{FF2B5EF4-FFF2-40B4-BE49-F238E27FC236}">
                <a16:creationId xmlns:a16="http://schemas.microsoft.com/office/drawing/2014/main" id="{0E3AB8A1-9E51-B557-85CD-C2CAC9AAA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4438" y="3578273"/>
            <a:ext cx="1220817" cy="1562477"/>
          </a:xfrm>
          <a:prstGeom prst="rect">
            <a:avLst/>
          </a:prstGeom>
          <a:ln>
            <a:noFill/>
          </a:ln>
          <a:effectLst>
            <a:softEdge rad="112500"/>
          </a:effectLst>
        </p:spPr>
      </p:pic>
      <p:pic>
        <p:nvPicPr>
          <p:cNvPr id="12" name="Picture 11" descr="A gold ribbon with a purple background&#10;&#10;Description automatically generated">
            <a:extLst>
              <a:ext uri="{FF2B5EF4-FFF2-40B4-BE49-F238E27FC236}">
                <a16:creationId xmlns:a16="http://schemas.microsoft.com/office/drawing/2014/main" id="{A472A2CF-CB41-D792-A1C2-F1A2AE92D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4024" y="3991870"/>
            <a:ext cx="2007995" cy="2315546"/>
          </a:xfrm>
          <a:prstGeom prst="rect">
            <a:avLst/>
          </a:prstGeom>
        </p:spPr>
      </p:pic>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miling with her hands on her chest&#10;&#10;Description automatically generated">
            <a:extLst>
              <a:ext uri="{FF2B5EF4-FFF2-40B4-BE49-F238E27FC236}">
                <a16:creationId xmlns:a16="http://schemas.microsoft.com/office/drawing/2014/main" id="{F0A666B5-8291-28E6-2D35-02A860499F1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1893" b="11893"/>
          <a:stretch>
            <a:fillRect/>
          </a:stretch>
        </p:blipFill>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510674" y="-54792"/>
            <a:ext cx="4978400" cy="1135062"/>
          </a:xfrm>
        </p:spPr>
        <p:txBody>
          <a:bodyPr/>
          <a:lstStyle/>
          <a:p>
            <a:r>
              <a:rPr lang="en-US" dirty="0"/>
              <a:t>WAYS TO GIVE*</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406401" y="1299413"/>
            <a:ext cx="5413904" cy="4685715"/>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Automate your giving through </a:t>
            </a:r>
            <a:r>
              <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Rotary Direct</a:t>
            </a:r>
            <a:endPar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Donate online at </a:t>
            </a:r>
            <a:r>
              <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rotary.org/donate</a:t>
            </a:r>
            <a:endPar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Give</a:t>
            </a:r>
            <a:r>
              <a:rPr lang="en-US" sz="2000" dirty="0">
                <a:solidFill>
                  <a:schemeClr val="tx1"/>
                </a:solidFill>
                <a:latin typeface="Arial" panose="020B0604020202020204"/>
              </a:rPr>
              <a:t> </a:t>
            </a: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a check to your club Foundation chair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i="0" strike="noStrike" kern="1200" cap="none" spc="0" normalizeH="0" baseline="0" noProof="0" dirty="0">
                <a:ln>
                  <a:noFill/>
                </a:ln>
                <a:solidFill>
                  <a:schemeClr val="tx1"/>
                </a:solidFill>
                <a:effectLst/>
                <a:uLnTx/>
                <a:uFillTx/>
                <a:latin typeface="Arial" panose="020B0604020202020204"/>
                <a:ea typeface="+mn-ea"/>
                <a:cs typeface="+mn-cs"/>
              </a:rPr>
              <a:t>Mail your gift </a:t>
            </a: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directly to the Foundation</a:t>
            </a:r>
          </a:p>
          <a:p>
            <a:pPr lvl="1" algn="l">
              <a:spcBef>
                <a:spcPts val="1000"/>
              </a:spcBef>
              <a:defRPr/>
            </a:pPr>
            <a:r>
              <a:rPr lang="en-US" dirty="0"/>
              <a:t>The Rotary Foundation </a:t>
            </a:r>
            <a:br>
              <a:rPr lang="en-US" dirty="0"/>
            </a:br>
            <a:r>
              <a:rPr lang="en-US" dirty="0"/>
              <a:t>14280 Collections Center Dr.</a:t>
            </a:r>
            <a:br>
              <a:rPr lang="en-US" dirty="0"/>
            </a:br>
            <a:r>
              <a:rPr lang="en-US" dirty="0"/>
              <a:t>Chicago, IL 60693</a:t>
            </a:r>
            <a:endParaRPr kumimoji="0" lang="en-US" b="0" i="0" u="none" strike="noStrike" kern="1200" cap="none" spc="0" normalizeH="0" baseline="0" noProof="0" dirty="0">
              <a:ln>
                <a:noFill/>
              </a:ln>
              <a:effectLst/>
              <a:uLnTx/>
              <a:uFillTx/>
              <a:latin typeface="Arial" panose="020B06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chemeClr val="tx1"/>
                </a:solidFill>
                <a:latin typeface="Arial" panose="020B0604020202020204"/>
              </a:rPr>
              <a:t>Use a gift to honor or remember someone</a:t>
            </a:r>
            <a:endPar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a:ea typeface="+mn-ea"/>
                <a:cs typeface="+mn-cs"/>
              </a:rPr>
              <a:t>Increase your impact with </a:t>
            </a:r>
            <a:r>
              <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corporate matching</a:t>
            </a:r>
            <a:endParaRPr kumimoji="0" lang="en-US" sz="2000" b="1" i="0" u="sng" strike="noStrike" kern="1200" cap="none" spc="0" normalizeH="0" baseline="0" noProof="0" dirty="0">
              <a:ln>
                <a:noFill/>
              </a:ln>
              <a:solidFill>
                <a:schemeClr val="tx1"/>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chemeClr val="tx1"/>
                </a:solidFill>
                <a:latin typeface="Arial" panose="020B0604020202020204"/>
              </a:rPr>
              <a:t>Start a fundraiser on </a:t>
            </a:r>
            <a:r>
              <a:rPr lang="en-US" sz="2000" b="1" u="sng" dirty="0">
                <a:solidFill>
                  <a:schemeClr val="tx1"/>
                </a:solidFill>
                <a:latin typeface="Arial" panose="020B0604020202020204"/>
              </a:rPr>
              <a:t>Raise for </a:t>
            </a:r>
            <a:r>
              <a:rPr lang="en-US" sz="2000" b="1" u="sng" dirty="0">
                <a:solidFill>
                  <a:schemeClr val="tx1"/>
                </a:solidFill>
                <a:latin typeface="Arial" panose="020B0604020202020204"/>
                <a:hlinkClick r:id="rId7">
                  <a:extLst>
                    <a:ext uri="{A12FA001-AC4F-418D-AE19-62706E023703}">
                      <ahyp:hlinkClr xmlns:ahyp="http://schemas.microsoft.com/office/drawing/2018/hyperlinkcolor" val="tx"/>
                    </a:ext>
                  </a:extLst>
                </a:hlinkClick>
              </a:rPr>
              <a:t>Rotary</a:t>
            </a:r>
            <a:endParaRPr kumimoji="0" lang="en-US" b="1" i="0" u="sng" strike="noStrike" kern="1200" cap="none" spc="0" normalizeH="0" baseline="0" noProof="0" dirty="0">
              <a:ln>
                <a:noFill/>
              </a:ln>
              <a:solidFill>
                <a:schemeClr val="tx1"/>
              </a:solidFill>
              <a:effectLst/>
              <a:uLnTx/>
              <a:uFillTx/>
              <a:latin typeface="Arial" panose="020B0604020202020204"/>
            </a:endParaRP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6" name="Picture 5" descr="Text, logo&#10;&#10;Description automatically generated">
            <a:extLst>
              <a:ext uri="{FF2B5EF4-FFF2-40B4-BE49-F238E27FC236}">
                <a16:creationId xmlns:a16="http://schemas.microsoft.com/office/drawing/2014/main" id="{F3B5DB4D-2824-0D51-2CE7-8C5452AED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526" y="5812375"/>
            <a:ext cx="2014447" cy="759214"/>
          </a:xfrm>
          <a:prstGeom prst="rect">
            <a:avLst/>
          </a:prstGeom>
        </p:spPr>
      </p:pic>
    </p:spTree>
    <p:extLst>
      <p:ext uri="{BB962C8B-B14F-4D97-AF65-F5344CB8AC3E}">
        <p14:creationId xmlns:p14="http://schemas.microsoft.com/office/powerpoint/2010/main" val="279684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and person in blue shirts holding a bag&#10;&#10;Description automatically generated">
            <a:extLst>
              <a:ext uri="{FF2B5EF4-FFF2-40B4-BE49-F238E27FC236}">
                <a16:creationId xmlns:a16="http://schemas.microsoft.com/office/drawing/2014/main" id="{66645A6D-01D4-5BB9-D2D2-1B65B8F3AAB6}"/>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0842" t="7811" r="20842" b="31809"/>
          <a:stretch/>
        </p:blipFill>
        <p:spPr>
          <a:xfrm>
            <a:off x="6286932" y="480694"/>
            <a:ext cx="5676903" cy="3918539"/>
          </a:xfrm>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414422" y="89586"/>
            <a:ext cx="4978400" cy="1135062"/>
          </a:xfrm>
        </p:spPr>
        <p:txBody>
          <a:bodyPr/>
          <a:lstStyle/>
          <a:p>
            <a:pPr lvl="0"/>
            <a:r>
              <a:rPr lang="en-US" dirty="0"/>
              <a:t>Rotary Direct</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406401" y="1524001"/>
            <a:ext cx="5413904" cy="4685715"/>
          </a:xfrm>
        </p:spPr>
        <p:txBody>
          <a:bodyPr>
            <a:normAutofit/>
          </a:bodyPr>
          <a:lstStyle/>
          <a:p>
            <a:pPr marL="342900" indent="-342900">
              <a:buFont typeface="Arial" panose="020B0604020202020204" pitchFamily="34" charset="0"/>
              <a:buChar char="•"/>
            </a:pPr>
            <a:r>
              <a:rPr lang="en-US" sz="2000" dirty="0"/>
              <a:t>It’s easy, fast, and secure. </a:t>
            </a:r>
          </a:p>
          <a:p>
            <a:pPr marL="342900" indent="-342900">
              <a:buFont typeface="Arial" panose="020B0604020202020204" pitchFamily="34" charset="0"/>
              <a:buChar char="•"/>
            </a:pPr>
            <a:r>
              <a:rPr lang="en-US" sz="2000" dirty="0"/>
              <a:t>You can adjust or cancel your recurring gifts anytime through My Rotary. </a:t>
            </a:r>
          </a:p>
          <a:p>
            <a:pPr marL="342900" indent="-342900">
              <a:buFont typeface="Arial" panose="020B0604020202020204" pitchFamily="34" charset="0"/>
              <a:buChar char="•"/>
            </a:pPr>
            <a:r>
              <a:rPr lang="en-US" sz="2000" dirty="0"/>
              <a:t>Visit </a:t>
            </a:r>
            <a:r>
              <a:rPr lang="en-US" sz="2000" u="sng" dirty="0">
                <a:ea typeface="Calibri" panose="020F0502020204030204" pitchFamily="34" charset="0"/>
                <a:cs typeface="Times New Roman" panose="02020603050405020304" pitchFamily="18" charset="0"/>
              </a:rPr>
              <a:t>my.rotary.org/rotary-direct </a:t>
            </a:r>
            <a:r>
              <a:rPr lang="en-US" sz="2000" u="sng" dirty="0"/>
              <a:t> </a:t>
            </a:r>
            <a:r>
              <a:rPr lang="en-US" sz="2000" dirty="0"/>
              <a:t>to learn more or enroll.</a:t>
            </a: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16</a:t>
            </a:fld>
            <a:endParaRPr lang="en-US" dirty="0"/>
          </a:p>
        </p:txBody>
      </p:sp>
      <p:grpSp>
        <p:nvGrpSpPr>
          <p:cNvPr id="6" name="Group 5">
            <a:extLst>
              <a:ext uri="{FF2B5EF4-FFF2-40B4-BE49-F238E27FC236}">
                <a16:creationId xmlns:a16="http://schemas.microsoft.com/office/drawing/2014/main" id="{879E645E-4546-379E-0E51-1803FD74FBB7}"/>
              </a:ext>
            </a:extLst>
          </p:cNvPr>
          <p:cNvGrpSpPr/>
          <p:nvPr/>
        </p:nvGrpSpPr>
        <p:grpSpPr>
          <a:xfrm>
            <a:off x="6286932" y="3818055"/>
            <a:ext cx="5676903" cy="2837928"/>
            <a:chOff x="7682324" y="4309110"/>
            <a:chExt cx="3616256" cy="1799995"/>
          </a:xfrm>
        </p:grpSpPr>
        <p:pic>
          <p:nvPicPr>
            <p:cNvPr id="7" name="Picture 6">
              <a:extLst>
                <a:ext uri="{FF2B5EF4-FFF2-40B4-BE49-F238E27FC236}">
                  <a16:creationId xmlns:a16="http://schemas.microsoft.com/office/drawing/2014/main" id="{C9E5A43C-829A-2BAB-57FA-EE5CEFA52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324" y="4752670"/>
              <a:ext cx="3616256" cy="1356435"/>
            </a:xfrm>
            <a:prstGeom prst="rect">
              <a:avLst/>
            </a:prstGeom>
          </p:spPr>
        </p:pic>
        <p:pic>
          <p:nvPicPr>
            <p:cNvPr id="9" name="Picture 8">
              <a:extLst>
                <a:ext uri="{FF2B5EF4-FFF2-40B4-BE49-F238E27FC236}">
                  <a16:creationId xmlns:a16="http://schemas.microsoft.com/office/drawing/2014/main" id="{2DDA0262-B350-0E1A-4680-375ED305C922}"/>
                </a:ext>
              </a:extLst>
            </p:cNvPr>
            <p:cNvPicPr>
              <a:picLocks noChangeAspect="1"/>
            </p:cNvPicPr>
            <p:nvPr/>
          </p:nvPicPr>
          <p:blipFill rotWithShape="1">
            <a:blip r:embed="rId5">
              <a:duotone>
                <a:schemeClr val="accent1">
                  <a:shade val="45000"/>
                  <a:satMod val="135000"/>
                </a:schemeClr>
                <a:prstClr val="white"/>
              </a:duotone>
            </a:blip>
            <a:srcRect l="8547" t="13738" r="9788" b="61539"/>
            <a:stretch/>
          </p:blipFill>
          <p:spPr>
            <a:xfrm>
              <a:off x="8141882" y="4309110"/>
              <a:ext cx="2697139" cy="534688"/>
            </a:xfrm>
            <a:prstGeom prst="rect">
              <a:avLst/>
            </a:prstGeom>
          </p:spPr>
        </p:pic>
        <p:pic>
          <p:nvPicPr>
            <p:cNvPr id="10" name="Picture 9" descr="javascript - How to make td tag look like a tag in HTML ...">
              <a:extLst>
                <a:ext uri="{FF2B5EF4-FFF2-40B4-BE49-F238E27FC236}">
                  <a16:creationId xmlns:a16="http://schemas.microsoft.com/office/drawing/2014/main" id="{94791138-B3DE-A3E5-4DA8-768D16E8365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3701" y="4677730"/>
              <a:ext cx="611660" cy="423507"/>
            </a:xfrm>
            <a:prstGeom prst="rect">
              <a:avLst/>
            </a:prstGeom>
          </p:spPr>
        </p:pic>
      </p:grpSp>
      <p:pic>
        <p:nvPicPr>
          <p:cNvPr id="11" name="Picture 10" descr="Text, logo&#10;&#10;Description automatically generated">
            <a:extLst>
              <a:ext uri="{FF2B5EF4-FFF2-40B4-BE49-F238E27FC236}">
                <a16:creationId xmlns:a16="http://schemas.microsoft.com/office/drawing/2014/main" id="{ADE68D66-E0FA-9463-AA9E-DDA2B4681D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84" y="5780291"/>
            <a:ext cx="2014447" cy="759214"/>
          </a:xfrm>
          <a:prstGeom prst="rect">
            <a:avLst/>
          </a:prstGeom>
        </p:spPr>
      </p:pic>
    </p:spTree>
    <p:extLst>
      <p:ext uri="{BB962C8B-B14F-4D97-AF65-F5344CB8AC3E}">
        <p14:creationId xmlns:p14="http://schemas.microsoft.com/office/powerpoint/2010/main" val="1832880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205875" y="-240632"/>
            <a:ext cx="5585327" cy="1320902"/>
          </a:xfrm>
        </p:spPr>
        <p:txBody>
          <a:bodyPr/>
          <a:lstStyle/>
          <a:p>
            <a:r>
              <a:rPr lang="en-US" sz="4000" dirty="0"/>
              <a:t>YOUR GIFT AT WORK</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258234" y="1331497"/>
            <a:ext cx="5413904" cy="4685715"/>
          </a:xfrm>
        </p:spPr>
        <p:txBody>
          <a:bodyPr>
            <a:normAutofit/>
          </a:bodyPr>
          <a:lstStyle/>
          <a:p>
            <a:pPr marL="342900" indent="-342900">
              <a:buFont typeface="Arial" panose="020B0604020202020204" pitchFamily="34" charset="0"/>
              <a:buChar char="•"/>
            </a:pPr>
            <a:r>
              <a:rPr lang="en-US" sz="2000" dirty="0"/>
              <a:t>Gifts of any size can make a big impact</a:t>
            </a:r>
          </a:p>
          <a:p>
            <a:pPr marL="342900" indent="-342900">
              <a:buFont typeface="Arial" panose="020B0604020202020204" pitchFamily="34" charset="0"/>
              <a:buChar char="•"/>
            </a:pPr>
            <a:r>
              <a:rPr lang="en-US" sz="2000" dirty="0"/>
              <a:t>In Rotary year </a:t>
            </a:r>
            <a:r>
              <a:rPr lang="en-US" sz="2000" dirty="0">
                <a:solidFill>
                  <a:schemeClr val="tx1"/>
                </a:solidFill>
              </a:rPr>
              <a:t>2022-23</a:t>
            </a:r>
            <a:r>
              <a:rPr lang="en-US" sz="2000" dirty="0"/>
              <a:t>, The Rotary Foundation was able to support </a:t>
            </a:r>
            <a:r>
              <a:rPr lang="en-US" sz="2000" dirty="0">
                <a:solidFill>
                  <a:schemeClr val="tx1"/>
                </a:solidFill>
              </a:rPr>
              <a:t>1,098</a:t>
            </a:r>
            <a:r>
              <a:rPr lang="en-US" sz="2000" dirty="0"/>
              <a:t> global grants because of our generous donors.</a:t>
            </a:r>
          </a:p>
          <a:p>
            <a:pPr marL="342900" indent="-342900">
              <a:buFont typeface="Arial" panose="020B0604020202020204" pitchFamily="34" charset="0"/>
              <a:buChar char="•"/>
            </a:pPr>
            <a:r>
              <a:rPr lang="en-US" sz="2000" dirty="0"/>
              <a:t>No matter how you choose to give, your gift will help Rotary members keep Doing Good in the World.</a:t>
            </a:r>
          </a:p>
          <a:p>
            <a:endParaRPr lang="en-US"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fld id="{97A94E25-127B-4C48-AF96-44BA7B823777}" type="slidenum">
              <a:rPr lang="en-US" smtClean="0"/>
              <a:pPr/>
              <a:t>17</a:t>
            </a:fld>
            <a:endParaRPr lang="en-US" dirty="0"/>
          </a:p>
        </p:txBody>
      </p:sp>
      <p:pic>
        <p:nvPicPr>
          <p:cNvPr id="6" name="Picture 5" descr="Text, logo&#10;&#10;Description automatically generated">
            <a:extLst>
              <a:ext uri="{FF2B5EF4-FFF2-40B4-BE49-F238E27FC236}">
                <a16:creationId xmlns:a16="http://schemas.microsoft.com/office/drawing/2014/main" id="{F3B5DB4D-2824-0D51-2CE7-8C5452AED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26" y="5812375"/>
            <a:ext cx="2014447" cy="759214"/>
          </a:xfrm>
          <a:prstGeom prst="rect">
            <a:avLst/>
          </a:prstGeom>
        </p:spPr>
      </p:pic>
      <p:pic>
        <p:nvPicPr>
          <p:cNvPr id="9" name="Picture 8" descr="A teacher explaining to a student&#10;&#10;Description automatically generated">
            <a:extLst>
              <a:ext uri="{FF2B5EF4-FFF2-40B4-BE49-F238E27FC236}">
                <a16:creationId xmlns:a16="http://schemas.microsoft.com/office/drawing/2014/main" id="{BE20BDC5-7632-7DCD-09B5-28BCC810F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784" y="2313168"/>
            <a:ext cx="3103216" cy="2208279"/>
          </a:xfrm>
          <a:prstGeom prst="rect">
            <a:avLst/>
          </a:prstGeom>
        </p:spPr>
      </p:pic>
      <p:pic>
        <p:nvPicPr>
          <p:cNvPr id="107" name="Picture 106" descr="A person pouring water into a bucket">
            <a:extLst>
              <a:ext uri="{FF2B5EF4-FFF2-40B4-BE49-F238E27FC236}">
                <a16:creationId xmlns:a16="http://schemas.microsoft.com/office/drawing/2014/main" id="{DC69AA9C-DBCD-E95A-8242-F72132395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602" y="0"/>
            <a:ext cx="3103215" cy="2299572"/>
          </a:xfrm>
          <a:prstGeom prst="rect">
            <a:avLst/>
          </a:prstGeom>
        </p:spPr>
      </p:pic>
      <p:pic>
        <p:nvPicPr>
          <p:cNvPr id="113" name="Picture 112" descr="A group of women looking at a computer">
            <a:extLst>
              <a:ext uri="{FF2B5EF4-FFF2-40B4-BE49-F238E27FC236}">
                <a16:creationId xmlns:a16="http://schemas.microsoft.com/office/drawing/2014/main" id="{6D52D903-E527-C852-5E70-0DBB5888F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936" y="4517863"/>
            <a:ext cx="2984666" cy="2340137"/>
          </a:xfrm>
          <a:prstGeom prst="rect">
            <a:avLst/>
          </a:prstGeom>
        </p:spPr>
      </p:pic>
      <p:pic>
        <p:nvPicPr>
          <p:cNvPr id="131" name="Picture 130" descr="A few people in a lab&#10;&#10;Description automatically generated">
            <a:extLst>
              <a:ext uri="{FF2B5EF4-FFF2-40B4-BE49-F238E27FC236}">
                <a16:creationId xmlns:a16="http://schemas.microsoft.com/office/drawing/2014/main" id="{1B417736-FEBE-5869-133F-F7B02C4CA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6601" y="4517863"/>
            <a:ext cx="3103215" cy="2340137"/>
          </a:xfrm>
          <a:prstGeom prst="rect">
            <a:avLst/>
          </a:prstGeom>
        </p:spPr>
      </p:pic>
      <p:pic>
        <p:nvPicPr>
          <p:cNvPr id="141" name="Picture 140" descr="A person with dreadlocks smiling&#10;&#10;Description automatically generated">
            <a:extLst>
              <a:ext uri="{FF2B5EF4-FFF2-40B4-BE49-F238E27FC236}">
                <a16:creationId xmlns:a16="http://schemas.microsoft.com/office/drawing/2014/main" id="{1A43F512-83E5-F0AE-C7F8-B93D239A0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4119" y="2309584"/>
            <a:ext cx="2984666" cy="2208279"/>
          </a:xfrm>
          <a:prstGeom prst="rect">
            <a:avLst/>
          </a:prstGeom>
        </p:spPr>
      </p:pic>
      <p:pic>
        <p:nvPicPr>
          <p:cNvPr id="143" name="Picture 142" descr="A person giving a child an injection">
            <a:extLst>
              <a:ext uri="{FF2B5EF4-FFF2-40B4-BE49-F238E27FC236}">
                <a16:creationId xmlns:a16="http://schemas.microsoft.com/office/drawing/2014/main" id="{618666B3-0B56-878A-FBC3-E1A711D28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4119" y="13595"/>
            <a:ext cx="2984665" cy="2299573"/>
          </a:xfrm>
          <a:prstGeom prst="rect">
            <a:avLst/>
          </a:prstGeom>
        </p:spPr>
      </p:pic>
    </p:spTree>
    <p:extLst>
      <p:ext uri="{BB962C8B-B14F-4D97-AF65-F5344CB8AC3E}">
        <p14:creationId xmlns:p14="http://schemas.microsoft.com/office/powerpoint/2010/main" val="2620769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men smiling&#10;&#10;Description automatically generated">
            <a:extLst>
              <a:ext uri="{FF2B5EF4-FFF2-40B4-BE49-F238E27FC236}">
                <a16:creationId xmlns:a16="http://schemas.microsoft.com/office/drawing/2014/main" id="{FF50B20D-24C4-2BC4-5B5C-63EA67F0678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330001" y="2293938"/>
            <a:ext cx="5531799" cy="1135062"/>
          </a:xfrm>
        </p:spPr>
        <p:txBody>
          <a:bodyPr/>
          <a:lstStyle/>
          <a:p>
            <a:pPr lvl="0"/>
            <a:r>
              <a:rPr lang="en-US" dirty="0"/>
              <a:t>THANK YOU</a:t>
            </a:r>
          </a:p>
          <a:p>
            <a:pPr lvl="0"/>
            <a:r>
              <a:rPr lang="en-US" sz="2500" dirty="0"/>
              <a:t>FOR DOING GOOD IN THE WORLD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a:r>
              <a:rPr lang="en-US" sz="60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12791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jumping in the air&#10;&#10;Description automatically generated">
            <a:extLst>
              <a:ext uri="{FF2B5EF4-FFF2-40B4-BE49-F238E27FC236}">
                <a16:creationId xmlns:a16="http://schemas.microsoft.com/office/drawing/2014/main" id="{550D564B-93E7-E399-5C1C-C4BA29C1953A}"/>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22302"/>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CEC9CE-D96F-5D43-8F81-D5A2CD7FD303}"/>
              </a:ext>
            </a:extLst>
          </p:cNvPr>
          <p:cNvSpPr txBox="1"/>
          <p:nvPr/>
        </p:nvSpPr>
        <p:spPr>
          <a:xfrm>
            <a:off x="189571" y="3676605"/>
            <a:ext cx="11521415" cy="1631216"/>
          </a:xfrm>
          <a:prstGeom prst="rect">
            <a:avLst/>
          </a:prstGeom>
          <a:noFill/>
        </p:spPr>
        <p:txBody>
          <a:bodyPr wrap="square" rtlCol="0">
            <a:spAutoFit/>
          </a:bodyPr>
          <a:lstStyle/>
          <a:p>
            <a:pPr algn="ctr">
              <a:lnSpc>
                <a:spcPts val="3000"/>
              </a:lnSpc>
            </a:pPr>
            <a:r>
              <a:rPr lang="en-US" sz="3000" dirty="0">
                <a:solidFill>
                  <a:schemeClr val="bg1"/>
                </a:solidFill>
              </a:rPr>
              <a:t>The Rotary Foundation helps Rotary members to </a:t>
            </a:r>
          </a:p>
          <a:p>
            <a:pPr algn="ctr">
              <a:lnSpc>
                <a:spcPts val="3000"/>
              </a:lnSpc>
            </a:pPr>
            <a:r>
              <a:rPr lang="en-US" sz="3000" dirty="0">
                <a:solidFill>
                  <a:schemeClr val="bg1"/>
                </a:solidFill>
              </a:rPr>
              <a:t>advance world understanding, goodwill, and peace by</a:t>
            </a:r>
          </a:p>
          <a:p>
            <a:pPr algn="ctr">
              <a:lnSpc>
                <a:spcPts val="3000"/>
              </a:lnSpc>
            </a:pPr>
            <a:r>
              <a:rPr lang="en-US" sz="3000" dirty="0">
                <a:solidFill>
                  <a:schemeClr val="bg1"/>
                </a:solidFill>
              </a:rPr>
              <a:t> improving health, providing quality education, improving the environment, and alleviating poverty.</a:t>
            </a:r>
          </a:p>
        </p:txBody>
      </p:sp>
      <p:pic>
        <p:nvPicPr>
          <p:cNvPr id="7" name="Picture 6" descr="A picture containing drawing&#10;&#10;Description automatically generated">
            <a:extLst>
              <a:ext uri="{FF2B5EF4-FFF2-40B4-BE49-F238E27FC236}">
                <a16:creationId xmlns:a16="http://schemas.microsoft.com/office/drawing/2014/main" id="{69D1DAE3-A000-2F4F-8E57-443A9714DD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0750" y="316542"/>
            <a:ext cx="2730500" cy="1029298"/>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302417" cy="3141662"/>
          </a:xfrm>
        </p:spPr>
        <p:txBody>
          <a:bodyPr>
            <a:normAutofit/>
          </a:bodyPr>
          <a:lstStyle/>
          <a:p>
            <a:pPr>
              <a:lnSpc>
                <a:spcPct val="80000"/>
              </a:lnSpc>
            </a:pPr>
            <a:r>
              <a:rPr lang="en-US" sz="3200" b="1" dirty="0">
                <a:solidFill>
                  <a:srgbClr val="01B4E7"/>
                </a:solidFill>
                <a:ea typeface="Arial Black" charset="0"/>
                <a:cs typeface="Arial Black" charset="0"/>
              </a:rPr>
              <a:t>88%</a:t>
            </a:r>
            <a:r>
              <a:rPr lang="en-US" sz="2000" b="1" dirty="0">
                <a:solidFill>
                  <a:srgbClr val="01B4E7"/>
                </a:solidFill>
                <a:ea typeface="Arial Black" charset="0"/>
                <a:cs typeface="Arial Black" charset="0"/>
              </a:rPr>
              <a:t>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6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We’ve earned </a:t>
            </a:r>
            <a:r>
              <a:rPr lang="en-US" sz="3200" b="1" dirty="0">
                <a:solidFill>
                  <a:srgbClr val="01B4E7"/>
                </a:solidFill>
                <a:latin typeface="Arial" panose="020B0604020202020204" pitchFamily="34" charset="0"/>
                <a:ea typeface="Arial Black" charset="0"/>
                <a:cs typeface="Arial" panose="020B0604020202020204" pitchFamily="34" charset="0"/>
              </a:rPr>
              <a:t>15</a:t>
            </a:r>
            <a:r>
              <a:rPr lang="en-US" sz="2600" b="1" dirty="0">
                <a:latin typeface="Arial" panose="020B0604020202020204" pitchFamily="34" charset="0"/>
                <a:ea typeface="Arial Black" charset="0"/>
                <a:cs typeface="Arial" panose="020B0604020202020204" pitchFamily="34" charset="0"/>
              </a:rPr>
              <a:t> consecutive four-star ratings from Charity Navigator</a:t>
            </a:r>
            <a:endParaRPr lang="en-US" sz="2600" b="1" spc="-40" dirty="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800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dirty="0"/>
              <a:t>We’re an organization you can support with confidence. </a:t>
            </a:r>
          </a:p>
          <a:p>
            <a:endParaRPr lang="en-US" sz="400" dirty="0"/>
          </a:p>
          <a:p>
            <a:r>
              <a:rPr lang="en-US" sz="2400" dirty="0"/>
              <a:t>The Rotary Foundation continues to far exceed the standards set by independent charity-rating services like Charity Navigator.</a:t>
            </a:r>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7803" y="4448152"/>
            <a:ext cx="5205744" cy="1952644"/>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7" name="Picture 6" descr="A person carrying baskets of vegetables&#10;&#10;Description automatically generated">
            <a:extLst>
              <a:ext uri="{FF2B5EF4-FFF2-40B4-BE49-F238E27FC236}">
                <a16:creationId xmlns:a16="http://schemas.microsoft.com/office/drawing/2014/main" id="{D90FDC85-5CCC-6B27-4063-3CA486A6B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925152" cy="8270782"/>
          </a:xfrm>
          <a:prstGeom prst="rect">
            <a:avLst/>
          </a:prstGeom>
        </p:spPr>
      </p:pic>
      <p:sp>
        <p:nvSpPr>
          <p:cNvPr id="4" name="Rectangle 3">
            <a:extLst>
              <a:ext uri="{FF2B5EF4-FFF2-40B4-BE49-F238E27FC236}">
                <a16:creationId xmlns:a16="http://schemas.microsoft.com/office/drawing/2014/main" id="{17732641-99E9-460C-836A-4B2D3C44C862}"/>
              </a:ext>
            </a:extLst>
          </p:cNvPr>
          <p:cNvSpPr/>
          <p:nvPr/>
        </p:nvSpPr>
        <p:spPr>
          <a:xfrm>
            <a:off x="0" y="1187165"/>
            <a:ext cx="6033545" cy="11350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THE ANNUAL FUND</a:t>
            </a:r>
          </a:p>
        </p:txBody>
      </p:sp>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$15.3 </a:t>
            </a:r>
          </a:p>
        </p:txBody>
      </p:sp>
      <p:pic>
        <p:nvPicPr>
          <p:cNvPr id="8" name="Picture 7" descr="A close up of a logo&#10;&#10;Description automatically generated">
            <a:extLst>
              <a:ext uri="{FF2B5EF4-FFF2-40B4-BE49-F238E27FC236}">
                <a16:creationId xmlns:a16="http://schemas.microsoft.com/office/drawing/2014/main" id="{4B623673-E5F5-C04D-9969-7727A7CF67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3972" y="1540043"/>
            <a:ext cx="8178452" cy="4948707"/>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r>
              <a:rPr lang="en-US" dirty="0"/>
              <a:t>ANNUAL FUND -</a:t>
            </a:r>
          </a:p>
          <a:p>
            <a:pPr lvl="0"/>
            <a:r>
              <a:rPr lang="en-US" dirty="0"/>
              <a:t>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fontScale="92500"/>
          </a:bodyPr>
          <a:lstStyle/>
          <a:p>
            <a:r>
              <a:rPr lang="en-US" sz="2400" dirty="0">
                <a:latin typeface="+mn-lt"/>
              </a:rPr>
              <a:t>When you give to Annual Fund – 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a:t>
            </a:r>
            <a:r>
              <a:rPr lang="en-US" sz="2400" b="1" dirty="0">
                <a:latin typeface="+mn-lt"/>
              </a:rPr>
              <a:t>:             </a:t>
            </a:r>
            <a:r>
              <a:rPr lang="en-US" sz="2400" b="1" strike="sngStrike" dirty="0">
                <a:latin typeface="+mn-lt"/>
                <a:ea typeface="Calibri" panose="020F0502020204030204" pitchFamily="34" charset="0"/>
                <a:cs typeface="Times New Roman" panose="02020603050405020304" pitchFamily="18" charset="0"/>
              </a:rPr>
              <a:t> </a:t>
            </a:r>
            <a:r>
              <a:rPr lang="en-US" sz="2400" b="1" dirty="0">
                <a:latin typeface="+mn-lt"/>
                <a:hlinkClick r:id="rId3">
                  <a:extLst>
                    <a:ext uri="{A12FA001-AC4F-418D-AE19-62706E023703}">
                      <ahyp:hlinkClr xmlns:ahyp="http://schemas.microsoft.com/office/drawing/2018/hyperlinkcolor" val="tx"/>
                    </a:ext>
                  </a:extLst>
                </a:hlinkClick>
              </a:rPr>
              <a:t>https://my.rotary.org/en/annual-fund</a:t>
            </a:r>
            <a:r>
              <a:rPr lang="en-US" sz="2400" b="1" dirty="0">
                <a:latin typeface="+mn-lt"/>
              </a:rPr>
              <a:t> </a:t>
            </a: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4">
            <a:extLst>
              <a:ext uri="{28A0092B-C50C-407E-A947-70E740481C1C}">
                <a14:useLocalDpi xmlns:a14="http://schemas.microsoft.com/office/drawing/2010/main" val="0"/>
              </a:ext>
            </a:extLst>
          </a:blip>
          <a:srcRect t="3776" b="3300"/>
          <a:stretch/>
        </p:blipFill>
        <p:spPr>
          <a:xfrm>
            <a:off x="6654802" y="190430"/>
            <a:ext cx="4700586" cy="655200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Global grants make a BIG impact</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2436811"/>
            <a:ext cx="11506199" cy="992189"/>
          </a:xfrm>
        </p:spPr>
        <p:txBody>
          <a:bodyPr>
            <a:normAutofit lnSpcReduction="10000"/>
          </a:bodyPr>
          <a:lstStyle/>
          <a:p>
            <a:pPr marL="0" indent="0">
              <a:buNone/>
            </a:pPr>
            <a:r>
              <a:rPr lang="en-US" dirty="0">
                <a:effectLst/>
                <a:latin typeface="Minion Pro" panose="02040503050306020203" pitchFamily="18" charset="0"/>
              </a:rPr>
              <a:t>They drilled and built a water well.  Then installed a water system delivering to a village that housed a hospital and school.  The total cost was ~$90,000.  </a:t>
            </a:r>
            <a:r>
              <a:rPr lang="en-US" dirty="0">
                <a:latin typeface="Minion Pro" panose="02040503050306020203" pitchFamily="18" charset="0"/>
              </a:rPr>
              <a:t>The Rotary Club of Kona</a:t>
            </a:r>
            <a:r>
              <a:rPr lang="en-US" dirty="0">
                <a:effectLst/>
                <a:latin typeface="Minion Pro" panose="02040503050306020203" pitchFamily="18" charset="0"/>
              </a:rPr>
              <a:t> contributed $6,000.</a:t>
            </a:r>
          </a:p>
          <a:p>
            <a:pPr marL="0" indent="0">
              <a:buNone/>
            </a:pPr>
            <a:endParaRPr lang="en-US" dirty="0">
              <a:solidFill>
                <a:schemeClr val="tx1"/>
              </a:solidFill>
            </a:endParaRPr>
          </a:p>
          <a:p>
            <a:pPr marL="0" indent="0">
              <a:buNone/>
            </a:pPr>
            <a:endParaRPr lang="en-US" dirty="0"/>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p:txBody>
          <a:bodyPr/>
          <a:lstStyle/>
          <a:p>
            <a:r>
              <a:rPr lang="en-US" dirty="0"/>
              <a:t>Drilling a well and building a water system in </a:t>
            </a:r>
            <a:r>
              <a:rPr lang="en-US" dirty="0" err="1"/>
              <a:t>uganda</a:t>
            </a:r>
            <a:endParaRPr lang="en-US" dirty="0"/>
          </a:p>
        </p:txBody>
      </p:sp>
      <p:pic>
        <p:nvPicPr>
          <p:cNvPr id="4" name="Picture 3" descr="A group of black plastic containers&#10;&#10;Description automatically generated">
            <a:extLst>
              <a:ext uri="{FF2B5EF4-FFF2-40B4-BE49-F238E27FC236}">
                <a16:creationId xmlns:a16="http://schemas.microsoft.com/office/drawing/2014/main" id="{37B055A1-DB95-4BBC-D1C0-0255E4C73B15}"/>
              </a:ext>
            </a:extLst>
          </p:cNvPr>
          <p:cNvPicPr>
            <a:picLocks noChangeAspect="1"/>
          </p:cNvPicPr>
          <p:nvPr/>
        </p:nvPicPr>
        <p:blipFill>
          <a:blip r:embed="rId4">
            <a:extLst>
              <a:ext uri="{28A0092B-C50C-407E-A947-70E740481C1C}">
                <a14:useLocalDpi xmlns:a14="http://schemas.microsoft.com/office/drawing/2010/main" val="0"/>
              </a:ext>
            </a:extLst>
          </a:blip>
          <a:srcRect l="8457" r="19213"/>
          <a:stretch/>
        </p:blipFill>
        <p:spPr>
          <a:xfrm>
            <a:off x="6679766" y="3544643"/>
            <a:ext cx="4959459" cy="3157549"/>
          </a:xfrm>
          <a:prstGeom prst="rect">
            <a:avLst/>
          </a:prstGeom>
        </p:spPr>
      </p:pic>
      <p:pic>
        <p:nvPicPr>
          <p:cNvPr id="7" name="Picture 6" descr="A group of men working on a field&#10;&#10;Description automatically generated">
            <a:extLst>
              <a:ext uri="{FF2B5EF4-FFF2-40B4-BE49-F238E27FC236}">
                <a16:creationId xmlns:a16="http://schemas.microsoft.com/office/drawing/2014/main" id="{AD68FFE7-61B2-7264-61C4-B9EF9DF10800}"/>
              </a:ext>
            </a:extLst>
          </p:cNvPr>
          <p:cNvPicPr>
            <a:picLocks noChangeAspect="1"/>
          </p:cNvPicPr>
          <p:nvPr/>
        </p:nvPicPr>
        <p:blipFill>
          <a:blip r:embed="rId5">
            <a:extLst>
              <a:ext uri="{28A0092B-C50C-407E-A947-70E740481C1C}">
                <a14:useLocalDpi xmlns:a14="http://schemas.microsoft.com/office/drawing/2010/main" val="0"/>
              </a:ext>
            </a:extLst>
          </a:blip>
          <a:srcRect l="7763" r="10045"/>
          <a:stretch/>
        </p:blipFill>
        <p:spPr>
          <a:xfrm>
            <a:off x="666427" y="3544643"/>
            <a:ext cx="5579390" cy="3200906"/>
          </a:xfrm>
          <a:prstGeom prst="rect">
            <a:avLst/>
          </a:prstGeom>
        </p:spPr>
      </p:pic>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93700" lvl="0"/>
            <a:r>
              <a:rPr lang="en-US" dirty="0"/>
              <a:t>District grants meet local Needs</a:t>
            </a:r>
          </a:p>
        </p:txBody>
      </p:sp>
      <p:sp>
        <p:nvSpPr>
          <p:cNvPr id="4" name="Content Placeholder 3"/>
          <p:cNvSpPr>
            <a:spLocks noGrp="1"/>
          </p:cNvSpPr>
          <p:nvPr>
            <p:ph idx="1"/>
          </p:nvPr>
        </p:nvSpPr>
        <p:spPr>
          <a:xfrm>
            <a:off x="342900" y="1930626"/>
            <a:ext cx="11506199" cy="874567"/>
          </a:xfrm>
        </p:spPr>
        <p:txBody>
          <a:bodyPr/>
          <a:lstStyle/>
          <a:p>
            <a:pPr marL="0" indent="0">
              <a:buNone/>
            </a:pPr>
            <a:r>
              <a:rPr lang="en-US" dirty="0">
                <a:solidFill>
                  <a:schemeClr val="tx1"/>
                </a:solidFill>
              </a:rPr>
              <a:t>THE ROTARY CLUB OF KONA BUILDS GAZEBOS AT MENTAL HEALTH RESIDENCES IN KONA</a:t>
            </a:r>
          </a:p>
          <a:p>
            <a:endParaRPr lang="en-US" dirty="0"/>
          </a:p>
        </p:txBody>
      </p:sp>
      <p:pic>
        <p:nvPicPr>
          <p:cNvPr id="3" name="Picture 2" descr="A person and person holding up a roof&#10;&#10;Description automatically generated">
            <a:extLst>
              <a:ext uri="{FF2B5EF4-FFF2-40B4-BE49-F238E27FC236}">
                <a16:creationId xmlns:a16="http://schemas.microsoft.com/office/drawing/2014/main" id="{4CE4EA7C-043D-F872-B05A-71500D7E0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38" y="2927239"/>
            <a:ext cx="4799308" cy="3599481"/>
          </a:xfrm>
          <a:prstGeom prst="rect">
            <a:avLst/>
          </a:prstGeom>
        </p:spPr>
      </p:pic>
      <p:pic>
        <p:nvPicPr>
          <p:cNvPr id="7" name="Picture 6" descr="A group of people standing under a gazebo&#10;&#10;Description automatically generated">
            <a:extLst>
              <a:ext uri="{FF2B5EF4-FFF2-40B4-BE49-F238E27FC236}">
                <a16:creationId xmlns:a16="http://schemas.microsoft.com/office/drawing/2014/main" id="{78E2C52E-4A39-B5D6-E226-3E731B7BC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954" y="2927240"/>
            <a:ext cx="4799308" cy="3599481"/>
          </a:xfrm>
          <a:prstGeom prst="rect">
            <a:avLst/>
          </a:prstGeom>
        </p:spPr>
      </p:pic>
    </p:spTree>
    <p:custDataLst>
      <p:tags r:id="rId1"/>
    </p:custDataLst>
    <p:extLst>
      <p:ext uri="{BB962C8B-B14F-4D97-AF65-F5344CB8AC3E}">
        <p14:creationId xmlns:p14="http://schemas.microsoft.com/office/powerpoint/2010/main" val="39645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117" y="3220355"/>
            <a:ext cx="2272015" cy="1377973"/>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11504966"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Did you know that donors who gave $25-$99 contributed more than $5.4 million to the Foundation in 2022-23? When every Rotary member gives every year, it makes life-changing, sustainable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in 2022-23:</a:t>
            </a:r>
          </a:p>
          <a:p>
            <a:r>
              <a:rPr lang="en-US" dirty="0"/>
              <a:t>$147 million was given to the Annual Fund.</a:t>
            </a:r>
          </a:p>
          <a:p>
            <a:r>
              <a:rPr lang="en-US" dirty="0"/>
              <a:t>34% of Rotarians donated to the Annual Fund.</a:t>
            </a:r>
          </a:p>
          <a:p>
            <a:r>
              <a:rPr lang="en-US" dirty="0"/>
              <a:t>81% of Rotary clubs supported the Annual Fund.</a:t>
            </a:r>
          </a:p>
          <a:p>
            <a:r>
              <a:rPr lang="en-US" dirty="0"/>
              <a:t>1,098 global grants were awarded.</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2" name="Picture 1" descr="Text, logo&#10;&#10;Description automatically generated">
            <a:extLst>
              <a:ext uri="{FF2B5EF4-FFF2-40B4-BE49-F238E27FC236}">
                <a16:creationId xmlns:a16="http://schemas.microsoft.com/office/drawing/2014/main" id="{BEA581A7-5709-8AFD-5CD1-814EFAF70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24" y="5769020"/>
            <a:ext cx="2014447" cy="759214"/>
          </a:xfrm>
          <a:prstGeom prst="rect">
            <a:avLst/>
          </a:prstGeom>
        </p:spPr>
      </p:pic>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00AD8A6746984E9F18214DFBDB1D89" ma:contentTypeVersion="10" ma:contentTypeDescription="Create a new document." ma:contentTypeScope="" ma:versionID="3c7fe7e63f0280888863cefa3c09e51a">
  <xsd:schema xmlns:xsd="http://www.w3.org/2001/XMLSchema" xmlns:xs="http://www.w3.org/2001/XMLSchema" xmlns:p="http://schemas.microsoft.com/office/2006/metadata/properties" xmlns:ns3="86392c94-f76a-4f08-ade7-1d984629dda7" xmlns:ns4="e0ec35ed-fe80-4ed8-bfae-bf08878de6a3" targetNamespace="http://schemas.microsoft.com/office/2006/metadata/properties" ma:root="true" ma:fieldsID="815ffe7ba6257d08d708bbddc9387de1" ns3:_="" ns4:_="">
    <xsd:import namespace="86392c94-f76a-4f08-ade7-1d984629dda7"/>
    <xsd:import namespace="e0ec35ed-fe80-4ed8-bfae-bf08878de6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392c94-f76a-4f08-ade7-1d984629dd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ec35ed-fe80-4ed8-bfae-bf08878de6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C37A40-94F7-4540-B312-1E975E05E86A}">
  <ds:schemaRefs>
    <ds:schemaRef ds:uri="86392c94-f76a-4f08-ade7-1d984629dda7"/>
    <ds:schemaRef ds:uri="http://schemas.microsoft.com/office/2006/documentManagement/types"/>
    <ds:schemaRef ds:uri="e0ec35ed-fe80-4ed8-bfae-bf08878de6a3"/>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B913EAB-22BB-455E-9CA4-9C72A6E73F59}">
  <ds:schemaRefs>
    <ds:schemaRef ds:uri="http://schemas.microsoft.com/sharepoint/v3/contenttype/forms"/>
  </ds:schemaRefs>
</ds:datastoreItem>
</file>

<file path=customXml/itemProps3.xml><?xml version="1.0" encoding="utf-8"?>
<ds:datastoreItem xmlns:ds="http://schemas.openxmlformats.org/officeDocument/2006/customXml" ds:itemID="{6AB63D10-C09C-4132-8382-D929E1032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392c94-f76a-4f08-ade7-1d984629dda7"/>
    <ds:schemaRef ds:uri="e0ec35ed-fe80-4ed8-bfae-bf08878de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29668</TotalTime>
  <Words>2845</Words>
  <Application>Microsoft Macintosh PowerPoint</Application>
  <PresentationFormat>Widescreen</PresentationFormat>
  <Paragraphs>241</Paragraphs>
  <Slides>19</Slides>
  <Notes>18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9" baseType="lpstr">
      <vt:lpstr>Arial</vt:lpstr>
      <vt:lpstr>Arial Black</vt:lpstr>
      <vt:lpstr>Arial Narrow</vt:lpstr>
      <vt:lpstr>Calibri</vt:lpstr>
      <vt:lpstr>Courier New</vt:lpstr>
      <vt:lpstr>Minion Pro</vt:lpstr>
      <vt:lpstr>Symbol</vt:lpstr>
      <vt:lpstr>Office Theme</vt:lpstr>
      <vt:lpstr>1_Office Theme</vt:lpstr>
      <vt:lpstr>Acrobat Document</vt:lpstr>
      <vt:lpstr>PowerPoint Presentation</vt:lpstr>
      <vt:lpstr>PowerPoint Presentation</vt:lpstr>
      <vt:lpstr>PowerPoint Presentation</vt:lpstr>
      <vt:lpstr>PowerPoint Presentation</vt:lpstr>
      <vt:lpstr>ANNUAL FUND - areas of focus</vt:lpstr>
      <vt:lpstr>PowerPoint Presentation</vt:lpstr>
      <vt:lpstr>Global grants make a BIG impact</vt:lpstr>
      <vt:lpstr>District grants meet local Needs</vt:lpstr>
      <vt:lpstr>Every rotarian, every year</vt:lpstr>
      <vt:lpstr>PowerPoint Presentation</vt:lpstr>
      <vt:lpstr>Sustaining our work</vt:lpstr>
      <vt:lpstr>Paul harris Fellows</vt:lpstr>
      <vt:lpstr>PAUL HARRIS SOCIETY</vt:lpstr>
      <vt:lpstr>Club Recognition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Richard Farnham</cp:lastModifiedBy>
  <cp:revision>526</cp:revision>
  <cp:lastPrinted>2019-12-04T20:41:25Z</cp:lastPrinted>
  <dcterms:created xsi:type="dcterms:W3CDTF">2019-11-18T03:22:22Z</dcterms:created>
  <dcterms:modified xsi:type="dcterms:W3CDTF">2025-12-05T18:15:24Z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0x010100F300AD8A6746984E9F18214DFBDB1D89</vt:lpwstr>
  </property>
</Properties>
</file>