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Lst>
  <p:notesMasterIdLst>
    <p:notesMasterId r:id="rId22"/>
  </p:notesMasterIdLst>
  <p:sldIdLst>
    <p:sldId id="256" r:id="rId2"/>
    <p:sldId id="279" r:id="rId3"/>
    <p:sldId id="280" r:id="rId4"/>
    <p:sldId id="257" r:id="rId5"/>
    <p:sldId id="258" r:id="rId6"/>
    <p:sldId id="259" r:id="rId7"/>
    <p:sldId id="261" r:id="rId8"/>
    <p:sldId id="262" r:id="rId9"/>
    <p:sldId id="264" r:id="rId10"/>
    <p:sldId id="265" r:id="rId11"/>
    <p:sldId id="267" r:id="rId12"/>
    <p:sldId id="268" r:id="rId13"/>
    <p:sldId id="269" r:id="rId14"/>
    <p:sldId id="271" r:id="rId15"/>
    <p:sldId id="273" r:id="rId16"/>
    <p:sldId id="276" r:id="rId17"/>
    <p:sldId id="281" r:id="rId18"/>
    <p:sldId id="275" r:id="rId19"/>
    <p:sldId id="277" r:id="rId20"/>
    <p:sldId id="278" r:id="rId21"/>
  </p:sldIdLst>
  <p:sldSz cx="9144000" cy="5143500" type="screen16x9"/>
  <p:notesSz cx="6858000" cy="9144000"/>
  <p:embeddedFontLst>
    <p:embeddedFont>
      <p:font typeface="Aharoni" panose="02010803020104030203" pitchFamily="2" charset="-79"/>
      <p:bold r:id="rId23"/>
    </p:embeddedFont>
    <p:embeddedFont>
      <p:font typeface="Source Code Pro" panose="020B0509030403020204" pitchFamily="49" charset="0"/>
      <p:regular r:id="rId24"/>
      <p:bold r:id="rId25"/>
      <p:italic r:id="rId26"/>
      <p:boldItalic r:id="rId27"/>
    </p:embeddedFont>
    <p:embeddedFont>
      <p:font typeface="Tw Cen MT" panose="020B0602020104020603" pitchFamily="34" charset="77"/>
      <p:regular r:id="rId28"/>
      <p:bold r:id="rId29"/>
      <p:italic r:id="rId30"/>
      <p:boldItalic r:id="rId31"/>
    </p:embeddedFont>
    <p:embeddedFont>
      <p:font typeface="Tw Cen MT Condensed" panose="020B0606020104020203" pitchFamily="34" charset="77"/>
      <p:regular r:id="rId32"/>
      <p:bold r:id="rId33"/>
    </p:embeddedFont>
    <p:embeddedFont>
      <p:font typeface="Wingdings 3" pitchFamily="2" charset="2"/>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DD452B-2A01-4082-814D-8CCF6E20178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E9F66B9-6881-4B55-991C-19896BD8E447}">
      <dgm:prSet/>
      <dgm:spPr/>
      <dgm:t>
        <a:bodyPr/>
        <a:lstStyle/>
        <a:p>
          <a:r>
            <a:rPr lang="en-US" dirty="0"/>
            <a:t>Basal Cell Carcinoma</a:t>
          </a:r>
        </a:p>
      </dgm:t>
    </dgm:pt>
    <dgm:pt modelId="{14C15366-5F61-4AEC-A9FB-54322CFCAC31}" type="parTrans" cxnId="{E09E03FE-C43B-43EC-922A-6ADA659323D8}">
      <dgm:prSet/>
      <dgm:spPr/>
      <dgm:t>
        <a:bodyPr/>
        <a:lstStyle/>
        <a:p>
          <a:endParaRPr lang="en-US"/>
        </a:p>
      </dgm:t>
    </dgm:pt>
    <dgm:pt modelId="{ABFF33B5-2637-4298-BE95-BA3A84FE9096}" type="sibTrans" cxnId="{E09E03FE-C43B-43EC-922A-6ADA659323D8}">
      <dgm:prSet/>
      <dgm:spPr/>
      <dgm:t>
        <a:bodyPr/>
        <a:lstStyle/>
        <a:p>
          <a:endParaRPr lang="en-US"/>
        </a:p>
      </dgm:t>
    </dgm:pt>
    <dgm:pt modelId="{C3ADD44B-3C39-411C-AFF2-A99C8BA00CFC}">
      <dgm:prSet/>
      <dgm:spPr/>
      <dgm:t>
        <a:bodyPr/>
        <a:lstStyle/>
        <a:p>
          <a:r>
            <a:rPr lang="en-US"/>
            <a:t>Squamous Cell Carcinoma</a:t>
          </a:r>
        </a:p>
      </dgm:t>
    </dgm:pt>
    <dgm:pt modelId="{1F48DB87-2FA5-439C-BB56-6EF543F8BDE1}" type="parTrans" cxnId="{263F999C-9DB0-4999-833E-56B752E8C8F8}">
      <dgm:prSet/>
      <dgm:spPr/>
      <dgm:t>
        <a:bodyPr/>
        <a:lstStyle/>
        <a:p>
          <a:endParaRPr lang="en-US"/>
        </a:p>
      </dgm:t>
    </dgm:pt>
    <dgm:pt modelId="{0F694CB2-882E-4FD7-8E74-862935F99046}" type="sibTrans" cxnId="{263F999C-9DB0-4999-833E-56B752E8C8F8}">
      <dgm:prSet/>
      <dgm:spPr/>
      <dgm:t>
        <a:bodyPr/>
        <a:lstStyle/>
        <a:p>
          <a:endParaRPr lang="en-US"/>
        </a:p>
      </dgm:t>
    </dgm:pt>
    <dgm:pt modelId="{41E6884B-CC01-4C93-801D-8FFB6D7C16DC}">
      <dgm:prSet/>
      <dgm:spPr/>
      <dgm:t>
        <a:bodyPr/>
        <a:lstStyle/>
        <a:p>
          <a:r>
            <a:rPr lang="en-US"/>
            <a:t>Melanoma</a:t>
          </a:r>
        </a:p>
      </dgm:t>
    </dgm:pt>
    <dgm:pt modelId="{D1992B6B-0931-45FB-87F4-2770A88E2BA1}" type="parTrans" cxnId="{8D649DDE-BDAB-40D8-83CC-4EBDF99D265E}">
      <dgm:prSet/>
      <dgm:spPr/>
      <dgm:t>
        <a:bodyPr/>
        <a:lstStyle/>
        <a:p>
          <a:endParaRPr lang="en-US"/>
        </a:p>
      </dgm:t>
    </dgm:pt>
    <dgm:pt modelId="{7430132D-5F00-4E9D-A9FA-684A0142EC8E}" type="sibTrans" cxnId="{8D649DDE-BDAB-40D8-83CC-4EBDF99D265E}">
      <dgm:prSet/>
      <dgm:spPr/>
      <dgm:t>
        <a:bodyPr/>
        <a:lstStyle/>
        <a:p>
          <a:endParaRPr lang="en-US"/>
        </a:p>
      </dgm:t>
    </dgm:pt>
    <dgm:pt modelId="{BF0CB4C0-2356-48AB-92BB-10A09E4E80E1}" type="pres">
      <dgm:prSet presAssocID="{D3DD452B-2A01-4082-814D-8CCF6E201785}" presName="vert0" presStyleCnt="0">
        <dgm:presLayoutVars>
          <dgm:dir/>
          <dgm:animOne val="branch"/>
          <dgm:animLvl val="lvl"/>
        </dgm:presLayoutVars>
      </dgm:prSet>
      <dgm:spPr/>
    </dgm:pt>
    <dgm:pt modelId="{EB692D56-D814-4D0D-ABDB-59C2CA11A9E3}" type="pres">
      <dgm:prSet presAssocID="{DE9F66B9-6881-4B55-991C-19896BD8E447}" presName="thickLine" presStyleLbl="alignNode1" presStyleIdx="0" presStyleCnt="3"/>
      <dgm:spPr/>
    </dgm:pt>
    <dgm:pt modelId="{0FD665F2-4934-438F-956B-58535B298FE2}" type="pres">
      <dgm:prSet presAssocID="{DE9F66B9-6881-4B55-991C-19896BD8E447}" presName="horz1" presStyleCnt="0"/>
      <dgm:spPr/>
    </dgm:pt>
    <dgm:pt modelId="{8A658604-76EE-4CB8-844F-DB567526C974}" type="pres">
      <dgm:prSet presAssocID="{DE9F66B9-6881-4B55-991C-19896BD8E447}" presName="tx1" presStyleLbl="revTx" presStyleIdx="0" presStyleCnt="3"/>
      <dgm:spPr/>
    </dgm:pt>
    <dgm:pt modelId="{C10BA404-57D2-4322-832D-BC81FD832D4E}" type="pres">
      <dgm:prSet presAssocID="{DE9F66B9-6881-4B55-991C-19896BD8E447}" presName="vert1" presStyleCnt="0"/>
      <dgm:spPr/>
    </dgm:pt>
    <dgm:pt modelId="{E2ED58CF-D792-4A6C-9219-BB0BBBA365B1}" type="pres">
      <dgm:prSet presAssocID="{C3ADD44B-3C39-411C-AFF2-A99C8BA00CFC}" presName="thickLine" presStyleLbl="alignNode1" presStyleIdx="1" presStyleCnt="3"/>
      <dgm:spPr/>
    </dgm:pt>
    <dgm:pt modelId="{2106EBB8-3F4B-47C8-ABB4-757ED60B8436}" type="pres">
      <dgm:prSet presAssocID="{C3ADD44B-3C39-411C-AFF2-A99C8BA00CFC}" presName="horz1" presStyleCnt="0"/>
      <dgm:spPr/>
    </dgm:pt>
    <dgm:pt modelId="{C8A9C013-0D28-4FCB-9A3B-6ECC55ACA589}" type="pres">
      <dgm:prSet presAssocID="{C3ADD44B-3C39-411C-AFF2-A99C8BA00CFC}" presName="tx1" presStyleLbl="revTx" presStyleIdx="1" presStyleCnt="3"/>
      <dgm:spPr/>
    </dgm:pt>
    <dgm:pt modelId="{C3D91092-CA7F-4D04-958B-DE54D1C62193}" type="pres">
      <dgm:prSet presAssocID="{C3ADD44B-3C39-411C-AFF2-A99C8BA00CFC}" presName="vert1" presStyleCnt="0"/>
      <dgm:spPr/>
    </dgm:pt>
    <dgm:pt modelId="{6A9779B8-6CBF-4185-9524-5199672A1A7D}" type="pres">
      <dgm:prSet presAssocID="{41E6884B-CC01-4C93-801D-8FFB6D7C16DC}" presName="thickLine" presStyleLbl="alignNode1" presStyleIdx="2" presStyleCnt="3"/>
      <dgm:spPr/>
    </dgm:pt>
    <dgm:pt modelId="{FD2CFDA2-9DE7-4193-82A1-ACBDB6C8D5A5}" type="pres">
      <dgm:prSet presAssocID="{41E6884B-CC01-4C93-801D-8FFB6D7C16DC}" presName="horz1" presStyleCnt="0"/>
      <dgm:spPr/>
    </dgm:pt>
    <dgm:pt modelId="{1C987C65-3C03-419C-8C4C-31BD52D54494}" type="pres">
      <dgm:prSet presAssocID="{41E6884B-CC01-4C93-801D-8FFB6D7C16DC}" presName="tx1" presStyleLbl="revTx" presStyleIdx="2" presStyleCnt="3"/>
      <dgm:spPr/>
    </dgm:pt>
    <dgm:pt modelId="{30C95C01-DEB5-431B-8553-6AD5058BF04A}" type="pres">
      <dgm:prSet presAssocID="{41E6884B-CC01-4C93-801D-8FFB6D7C16DC}" presName="vert1" presStyleCnt="0"/>
      <dgm:spPr/>
    </dgm:pt>
  </dgm:ptLst>
  <dgm:cxnLst>
    <dgm:cxn modelId="{69136612-9B6C-499E-AA34-8E3615247360}" type="presOf" srcId="{D3DD452B-2A01-4082-814D-8CCF6E201785}" destId="{BF0CB4C0-2356-48AB-92BB-10A09E4E80E1}" srcOrd="0" destOrd="0" presId="urn:microsoft.com/office/officeart/2008/layout/LinedList"/>
    <dgm:cxn modelId="{29D3444E-4E23-40C1-A976-2B262ABE7E2D}" type="presOf" srcId="{DE9F66B9-6881-4B55-991C-19896BD8E447}" destId="{8A658604-76EE-4CB8-844F-DB567526C974}" srcOrd="0" destOrd="0" presId="urn:microsoft.com/office/officeart/2008/layout/LinedList"/>
    <dgm:cxn modelId="{263F999C-9DB0-4999-833E-56B752E8C8F8}" srcId="{D3DD452B-2A01-4082-814D-8CCF6E201785}" destId="{C3ADD44B-3C39-411C-AFF2-A99C8BA00CFC}" srcOrd="1" destOrd="0" parTransId="{1F48DB87-2FA5-439C-BB56-6EF543F8BDE1}" sibTransId="{0F694CB2-882E-4FD7-8E74-862935F99046}"/>
    <dgm:cxn modelId="{FA1B6ACA-C475-4B06-A95F-2067DAC1C864}" type="presOf" srcId="{41E6884B-CC01-4C93-801D-8FFB6D7C16DC}" destId="{1C987C65-3C03-419C-8C4C-31BD52D54494}" srcOrd="0" destOrd="0" presId="urn:microsoft.com/office/officeart/2008/layout/LinedList"/>
    <dgm:cxn modelId="{E4880ED8-8C64-470E-827D-A00646DD0C31}" type="presOf" srcId="{C3ADD44B-3C39-411C-AFF2-A99C8BA00CFC}" destId="{C8A9C013-0D28-4FCB-9A3B-6ECC55ACA589}" srcOrd="0" destOrd="0" presId="urn:microsoft.com/office/officeart/2008/layout/LinedList"/>
    <dgm:cxn modelId="{8D649DDE-BDAB-40D8-83CC-4EBDF99D265E}" srcId="{D3DD452B-2A01-4082-814D-8CCF6E201785}" destId="{41E6884B-CC01-4C93-801D-8FFB6D7C16DC}" srcOrd="2" destOrd="0" parTransId="{D1992B6B-0931-45FB-87F4-2770A88E2BA1}" sibTransId="{7430132D-5F00-4E9D-A9FA-684A0142EC8E}"/>
    <dgm:cxn modelId="{E09E03FE-C43B-43EC-922A-6ADA659323D8}" srcId="{D3DD452B-2A01-4082-814D-8CCF6E201785}" destId="{DE9F66B9-6881-4B55-991C-19896BD8E447}" srcOrd="0" destOrd="0" parTransId="{14C15366-5F61-4AEC-A9FB-54322CFCAC31}" sibTransId="{ABFF33B5-2637-4298-BE95-BA3A84FE9096}"/>
    <dgm:cxn modelId="{F4262203-682D-4FB3-82A8-2EAE773B51CB}" type="presParOf" srcId="{BF0CB4C0-2356-48AB-92BB-10A09E4E80E1}" destId="{EB692D56-D814-4D0D-ABDB-59C2CA11A9E3}" srcOrd="0" destOrd="0" presId="urn:microsoft.com/office/officeart/2008/layout/LinedList"/>
    <dgm:cxn modelId="{5B2269A2-8172-4B52-A780-88B74E7C76CD}" type="presParOf" srcId="{BF0CB4C0-2356-48AB-92BB-10A09E4E80E1}" destId="{0FD665F2-4934-438F-956B-58535B298FE2}" srcOrd="1" destOrd="0" presId="urn:microsoft.com/office/officeart/2008/layout/LinedList"/>
    <dgm:cxn modelId="{725AEB1E-9DF7-4F0A-887C-D529F346F7F2}" type="presParOf" srcId="{0FD665F2-4934-438F-956B-58535B298FE2}" destId="{8A658604-76EE-4CB8-844F-DB567526C974}" srcOrd="0" destOrd="0" presId="urn:microsoft.com/office/officeart/2008/layout/LinedList"/>
    <dgm:cxn modelId="{D9A140BD-2D27-44EB-B478-5F3ED68357F2}" type="presParOf" srcId="{0FD665F2-4934-438F-956B-58535B298FE2}" destId="{C10BA404-57D2-4322-832D-BC81FD832D4E}" srcOrd="1" destOrd="0" presId="urn:microsoft.com/office/officeart/2008/layout/LinedList"/>
    <dgm:cxn modelId="{F602F764-5496-4338-9949-D47D5A2A4025}" type="presParOf" srcId="{BF0CB4C0-2356-48AB-92BB-10A09E4E80E1}" destId="{E2ED58CF-D792-4A6C-9219-BB0BBBA365B1}" srcOrd="2" destOrd="0" presId="urn:microsoft.com/office/officeart/2008/layout/LinedList"/>
    <dgm:cxn modelId="{8168E4E8-5132-4F56-B465-377F62016454}" type="presParOf" srcId="{BF0CB4C0-2356-48AB-92BB-10A09E4E80E1}" destId="{2106EBB8-3F4B-47C8-ABB4-757ED60B8436}" srcOrd="3" destOrd="0" presId="urn:microsoft.com/office/officeart/2008/layout/LinedList"/>
    <dgm:cxn modelId="{76832860-CAF4-4C34-81DC-9473971009A9}" type="presParOf" srcId="{2106EBB8-3F4B-47C8-ABB4-757ED60B8436}" destId="{C8A9C013-0D28-4FCB-9A3B-6ECC55ACA589}" srcOrd="0" destOrd="0" presId="urn:microsoft.com/office/officeart/2008/layout/LinedList"/>
    <dgm:cxn modelId="{72B609D0-B2BE-4E8B-85F0-DB3F89889785}" type="presParOf" srcId="{2106EBB8-3F4B-47C8-ABB4-757ED60B8436}" destId="{C3D91092-CA7F-4D04-958B-DE54D1C62193}" srcOrd="1" destOrd="0" presId="urn:microsoft.com/office/officeart/2008/layout/LinedList"/>
    <dgm:cxn modelId="{B5EC560C-56F2-4D90-A1FE-A88342B6E40E}" type="presParOf" srcId="{BF0CB4C0-2356-48AB-92BB-10A09E4E80E1}" destId="{6A9779B8-6CBF-4185-9524-5199672A1A7D}" srcOrd="4" destOrd="0" presId="urn:microsoft.com/office/officeart/2008/layout/LinedList"/>
    <dgm:cxn modelId="{7B776A10-E7B8-4E2C-BC34-04BD8F9547DE}" type="presParOf" srcId="{BF0CB4C0-2356-48AB-92BB-10A09E4E80E1}" destId="{FD2CFDA2-9DE7-4193-82A1-ACBDB6C8D5A5}" srcOrd="5" destOrd="0" presId="urn:microsoft.com/office/officeart/2008/layout/LinedList"/>
    <dgm:cxn modelId="{4AC7F3E5-9993-49A8-AEBB-8D638D8E2D7F}" type="presParOf" srcId="{FD2CFDA2-9DE7-4193-82A1-ACBDB6C8D5A5}" destId="{1C987C65-3C03-419C-8C4C-31BD52D54494}" srcOrd="0" destOrd="0" presId="urn:microsoft.com/office/officeart/2008/layout/LinedList"/>
    <dgm:cxn modelId="{697784E2-3DF4-4A21-AAAE-7C00D3294CAA}" type="presParOf" srcId="{FD2CFDA2-9DE7-4193-82A1-ACBDB6C8D5A5}" destId="{30C95C01-DEB5-431B-8553-6AD5058BF0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1A6BA9-9E8A-474E-B8B5-BFD671B18D2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76E0186-0822-48DD-8E8B-849CBF4E5907}">
      <dgm:prSet custT="1"/>
      <dgm:spPr/>
      <dgm:t>
        <a:bodyPr/>
        <a:lstStyle/>
        <a:p>
          <a:r>
            <a:rPr lang="en-US" sz="1500" dirty="0"/>
            <a:t>People with fair skin </a:t>
          </a:r>
        </a:p>
      </dgm:t>
    </dgm:pt>
    <dgm:pt modelId="{C398E8DD-DA1C-4EF9-81C5-7090C5B5DD41}" type="parTrans" cxnId="{CE584909-D9D5-48FD-81AD-E980AA9CE1E7}">
      <dgm:prSet/>
      <dgm:spPr/>
      <dgm:t>
        <a:bodyPr/>
        <a:lstStyle/>
        <a:p>
          <a:endParaRPr lang="en-US"/>
        </a:p>
      </dgm:t>
    </dgm:pt>
    <dgm:pt modelId="{451B1209-B19A-4825-A80C-30F5DC90E729}" type="sibTrans" cxnId="{CE584909-D9D5-48FD-81AD-E980AA9CE1E7}">
      <dgm:prSet/>
      <dgm:spPr/>
      <dgm:t>
        <a:bodyPr/>
        <a:lstStyle/>
        <a:p>
          <a:endParaRPr lang="en-US"/>
        </a:p>
      </dgm:t>
    </dgm:pt>
    <dgm:pt modelId="{893D3EF0-2F69-4BD6-91EF-8A152702C55E}">
      <dgm:prSet custT="1"/>
      <dgm:spPr/>
      <dgm:t>
        <a:bodyPr/>
        <a:lstStyle/>
        <a:p>
          <a:r>
            <a:rPr lang="en-US" sz="1500" dirty="0"/>
            <a:t>People who spend a significant amount of time in the sun</a:t>
          </a:r>
        </a:p>
      </dgm:t>
    </dgm:pt>
    <dgm:pt modelId="{45EB773C-91BC-48ED-BBC0-8FF7CDE15C72}" type="parTrans" cxnId="{AD22B8C1-7FBC-4EB6-B5BB-A02BC14DFAFE}">
      <dgm:prSet/>
      <dgm:spPr/>
      <dgm:t>
        <a:bodyPr/>
        <a:lstStyle/>
        <a:p>
          <a:endParaRPr lang="en-US"/>
        </a:p>
      </dgm:t>
    </dgm:pt>
    <dgm:pt modelId="{03B8F648-34B4-432A-A061-4B35A711CCF8}" type="sibTrans" cxnId="{AD22B8C1-7FBC-4EB6-B5BB-A02BC14DFAFE}">
      <dgm:prSet/>
      <dgm:spPr/>
      <dgm:t>
        <a:bodyPr/>
        <a:lstStyle/>
        <a:p>
          <a:endParaRPr lang="en-US"/>
        </a:p>
      </dgm:t>
    </dgm:pt>
    <dgm:pt modelId="{BC5CD4DD-1D2E-4D2A-B749-7700744DD642}">
      <dgm:prSet custT="1"/>
      <dgm:spPr/>
      <dgm:t>
        <a:bodyPr/>
        <a:lstStyle/>
        <a:p>
          <a:r>
            <a:rPr lang="en-US" sz="1500" dirty="0"/>
            <a:t>People with a history of skin cancer</a:t>
          </a:r>
        </a:p>
      </dgm:t>
    </dgm:pt>
    <dgm:pt modelId="{0649744D-C42D-453C-A66A-04871B64AA61}" type="parTrans" cxnId="{3E1CB43D-1AD1-4A77-8141-1A0B48A375E0}">
      <dgm:prSet/>
      <dgm:spPr/>
      <dgm:t>
        <a:bodyPr/>
        <a:lstStyle/>
        <a:p>
          <a:endParaRPr lang="en-US"/>
        </a:p>
      </dgm:t>
    </dgm:pt>
    <dgm:pt modelId="{75478705-6740-44C5-935C-6EA7B56EE1DD}" type="sibTrans" cxnId="{3E1CB43D-1AD1-4A77-8141-1A0B48A375E0}">
      <dgm:prSet/>
      <dgm:spPr/>
      <dgm:t>
        <a:bodyPr/>
        <a:lstStyle/>
        <a:p>
          <a:endParaRPr lang="en-US"/>
        </a:p>
      </dgm:t>
    </dgm:pt>
    <dgm:pt modelId="{0BF9DE10-5EBD-4FB4-BE64-E496F2B105F0}">
      <dgm:prSet custT="1"/>
      <dgm:spPr/>
      <dgm:t>
        <a:bodyPr/>
        <a:lstStyle/>
        <a:p>
          <a:r>
            <a:rPr lang="en-US" sz="1500" dirty="0"/>
            <a:t>People with a history of blistering sunburns</a:t>
          </a:r>
        </a:p>
      </dgm:t>
    </dgm:pt>
    <dgm:pt modelId="{F0492EE2-6E79-4FE3-A57A-68652347330C}" type="parTrans" cxnId="{6A3F3610-1646-44E9-B3C1-ABB907B7914B}">
      <dgm:prSet/>
      <dgm:spPr/>
      <dgm:t>
        <a:bodyPr/>
        <a:lstStyle/>
        <a:p>
          <a:endParaRPr lang="en-US"/>
        </a:p>
      </dgm:t>
    </dgm:pt>
    <dgm:pt modelId="{D7CC3A9E-0024-4942-9D02-31FD372967D7}" type="sibTrans" cxnId="{6A3F3610-1646-44E9-B3C1-ABB907B7914B}">
      <dgm:prSet/>
      <dgm:spPr/>
      <dgm:t>
        <a:bodyPr/>
        <a:lstStyle/>
        <a:p>
          <a:endParaRPr lang="en-US"/>
        </a:p>
      </dgm:t>
    </dgm:pt>
    <dgm:pt modelId="{056EF141-7DEA-44C6-ACFF-88A4445B9EB4}">
      <dgm:prSet custT="1"/>
      <dgm:spPr/>
      <dgm:t>
        <a:bodyPr/>
        <a:lstStyle/>
        <a:p>
          <a:r>
            <a:rPr lang="en-US" sz="1600" dirty="0"/>
            <a:t>People with a family history of skin cancer</a:t>
          </a:r>
        </a:p>
      </dgm:t>
    </dgm:pt>
    <dgm:pt modelId="{4DAFAAE0-4D42-459E-BBA6-7179621CD791}" type="parTrans" cxnId="{A851D045-7E1C-42CE-9079-88D57A84D284}">
      <dgm:prSet/>
      <dgm:spPr/>
      <dgm:t>
        <a:bodyPr/>
        <a:lstStyle/>
        <a:p>
          <a:endParaRPr lang="en-US"/>
        </a:p>
      </dgm:t>
    </dgm:pt>
    <dgm:pt modelId="{6E2A8B70-735C-496E-8608-62B881DF132C}" type="sibTrans" cxnId="{A851D045-7E1C-42CE-9079-88D57A84D284}">
      <dgm:prSet/>
      <dgm:spPr/>
      <dgm:t>
        <a:bodyPr/>
        <a:lstStyle/>
        <a:p>
          <a:endParaRPr lang="en-US"/>
        </a:p>
      </dgm:t>
    </dgm:pt>
    <dgm:pt modelId="{27DB6DE1-66F2-4A13-BA13-E9BF6C0E7805}">
      <dgm:prSet/>
      <dgm:spPr/>
      <dgm:t>
        <a:bodyPr/>
        <a:lstStyle/>
        <a:p>
          <a:r>
            <a:rPr lang="en-US" dirty="0"/>
            <a:t>People who are immunocompromised</a:t>
          </a:r>
        </a:p>
      </dgm:t>
    </dgm:pt>
    <dgm:pt modelId="{A51ACA2A-824B-4767-9D78-3C3EDE52B55C}" type="parTrans" cxnId="{ABEE6D86-3862-4CB4-8FA8-F32048035539}">
      <dgm:prSet/>
      <dgm:spPr/>
      <dgm:t>
        <a:bodyPr/>
        <a:lstStyle/>
        <a:p>
          <a:endParaRPr lang="en-US"/>
        </a:p>
      </dgm:t>
    </dgm:pt>
    <dgm:pt modelId="{1A39FC7A-F03A-4253-8873-95C4703FD035}" type="sibTrans" cxnId="{ABEE6D86-3862-4CB4-8FA8-F32048035539}">
      <dgm:prSet/>
      <dgm:spPr/>
      <dgm:t>
        <a:bodyPr/>
        <a:lstStyle/>
        <a:p>
          <a:endParaRPr lang="en-US"/>
        </a:p>
      </dgm:t>
    </dgm:pt>
    <dgm:pt modelId="{F49EF976-575C-4B0A-9B9E-1B7F1C223A76}">
      <dgm:prSet/>
      <dgm:spPr/>
      <dgm:t>
        <a:bodyPr/>
        <a:lstStyle/>
        <a:p>
          <a:r>
            <a:rPr lang="en-US" dirty="0"/>
            <a:t>Certain medical conditions (ex: psoriasis)</a:t>
          </a:r>
        </a:p>
      </dgm:t>
    </dgm:pt>
    <dgm:pt modelId="{51F1AEE5-9614-49C6-99F2-FC5ABFAD4E53}" type="parTrans" cxnId="{48B72B09-05A9-4643-BC22-23C32A56A799}">
      <dgm:prSet/>
      <dgm:spPr/>
      <dgm:t>
        <a:bodyPr/>
        <a:lstStyle/>
        <a:p>
          <a:endParaRPr lang="en-US"/>
        </a:p>
      </dgm:t>
    </dgm:pt>
    <dgm:pt modelId="{B93DE1CF-D4C1-44ED-AE7C-C537AD149E55}" type="sibTrans" cxnId="{48B72B09-05A9-4643-BC22-23C32A56A799}">
      <dgm:prSet/>
      <dgm:spPr/>
      <dgm:t>
        <a:bodyPr/>
        <a:lstStyle/>
        <a:p>
          <a:endParaRPr lang="en-US"/>
        </a:p>
      </dgm:t>
    </dgm:pt>
    <dgm:pt modelId="{BEF8CD9B-D453-49D7-8493-3D7440F9344E}" type="pres">
      <dgm:prSet presAssocID="{5B1A6BA9-9E8A-474E-B8B5-BFD671B18D25}" presName="diagram" presStyleCnt="0">
        <dgm:presLayoutVars>
          <dgm:dir/>
          <dgm:resizeHandles val="exact"/>
        </dgm:presLayoutVars>
      </dgm:prSet>
      <dgm:spPr/>
    </dgm:pt>
    <dgm:pt modelId="{D78F63FE-47B0-4488-B6D4-3B835384F350}" type="pres">
      <dgm:prSet presAssocID="{676E0186-0822-48DD-8E8B-849CBF4E5907}" presName="node" presStyleLbl="node1" presStyleIdx="0" presStyleCnt="7">
        <dgm:presLayoutVars>
          <dgm:bulletEnabled val="1"/>
        </dgm:presLayoutVars>
      </dgm:prSet>
      <dgm:spPr/>
    </dgm:pt>
    <dgm:pt modelId="{9DF8CAD3-D07B-402E-9EDC-D2D06F879A18}" type="pres">
      <dgm:prSet presAssocID="{451B1209-B19A-4825-A80C-30F5DC90E729}" presName="sibTrans" presStyleCnt="0"/>
      <dgm:spPr/>
    </dgm:pt>
    <dgm:pt modelId="{440204D9-4CA1-440E-828D-CE14E1378FC1}" type="pres">
      <dgm:prSet presAssocID="{893D3EF0-2F69-4BD6-91EF-8A152702C55E}" presName="node" presStyleLbl="node1" presStyleIdx="1" presStyleCnt="7">
        <dgm:presLayoutVars>
          <dgm:bulletEnabled val="1"/>
        </dgm:presLayoutVars>
      </dgm:prSet>
      <dgm:spPr/>
    </dgm:pt>
    <dgm:pt modelId="{B7FC3ADE-ADD2-478D-B0F3-5841420E13E0}" type="pres">
      <dgm:prSet presAssocID="{03B8F648-34B4-432A-A061-4B35A711CCF8}" presName="sibTrans" presStyleCnt="0"/>
      <dgm:spPr/>
    </dgm:pt>
    <dgm:pt modelId="{99788988-B896-4286-9D9F-7DF7236506F3}" type="pres">
      <dgm:prSet presAssocID="{BC5CD4DD-1D2E-4D2A-B749-7700744DD642}" presName="node" presStyleLbl="node1" presStyleIdx="2" presStyleCnt="7">
        <dgm:presLayoutVars>
          <dgm:bulletEnabled val="1"/>
        </dgm:presLayoutVars>
      </dgm:prSet>
      <dgm:spPr/>
    </dgm:pt>
    <dgm:pt modelId="{EC589833-9A9A-4247-972B-CF8BB6987F95}" type="pres">
      <dgm:prSet presAssocID="{75478705-6740-44C5-935C-6EA7B56EE1DD}" presName="sibTrans" presStyleCnt="0"/>
      <dgm:spPr/>
    </dgm:pt>
    <dgm:pt modelId="{3128CA5C-C588-482C-88CD-18501217E7CF}" type="pres">
      <dgm:prSet presAssocID="{0BF9DE10-5EBD-4FB4-BE64-E496F2B105F0}" presName="node" presStyleLbl="node1" presStyleIdx="3" presStyleCnt="7">
        <dgm:presLayoutVars>
          <dgm:bulletEnabled val="1"/>
        </dgm:presLayoutVars>
      </dgm:prSet>
      <dgm:spPr/>
    </dgm:pt>
    <dgm:pt modelId="{874EB71C-D5CB-407C-BF7B-7A8F2C1FDFCE}" type="pres">
      <dgm:prSet presAssocID="{D7CC3A9E-0024-4942-9D02-31FD372967D7}" presName="sibTrans" presStyleCnt="0"/>
      <dgm:spPr/>
    </dgm:pt>
    <dgm:pt modelId="{8FE8B85E-4A44-429C-B044-8F15381DB27E}" type="pres">
      <dgm:prSet presAssocID="{056EF141-7DEA-44C6-ACFF-88A4445B9EB4}" presName="node" presStyleLbl="node1" presStyleIdx="4" presStyleCnt="7">
        <dgm:presLayoutVars>
          <dgm:bulletEnabled val="1"/>
        </dgm:presLayoutVars>
      </dgm:prSet>
      <dgm:spPr/>
    </dgm:pt>
    <dgm:pt modelId="{8F66E1B1-9B5E-4D9F-A236-192EE9CF4A7D}" type="pres">
      <dgm:prSet presAssocID="{6E2A8B70-735C-496E-8608-62B881DF132C}" presName="sibTrans" presStyleCnt="0"/>
      <dgm:spPr/>
    </dgm:pt>
    <dgm:pt modelId="{DC4E61CC-EFF1-474D-8EA6-2DBCA0E5E411}" type="pres">
      <dgm:prSet presAssocID="{27DB6DE1-66F2-4A13-BA13-E9BF6C0E7805}" presName="node" presStyleLbl="node1" presStyleIdx="5" presStyleCnt="7">
        <dgm:presLayoutVars>
          <dgm:bulletEnabled val="1"/>
        </dgm:presLayoutVars>
      </dgm:prSet>
      <dgm:spPr/>
    </dgm:pt>
    <dgm:pt modelId="{C6B9274E-9114-4613-BEE8-0DE0BFBA11C0}" type="pres">
      <dgm:prSet presAssocID="{1A39FC7A-F03A-4253-8873-95C4703FD035}" presName="sibTrans" presStyleCnt="0"/>
      <dgm:spPr/>
    </dgm:pt>
    <dgm:pt modelId="{17ADB1D9-AAFF-4EC2-8F66-CE722CC261B9}" type="pres">
      <dgm:prSet presAssocID="{F49EF976-575C-4B0A-9B9E-1B7F1C223A76}" presName="node" presStyleLbl="node1" presStyleIdx="6" presStyleCnt="7">
        <dgm:presLayoutVars>
          <dgm:bulletEnabled val="1"/>
        </dgm:presLayoutVars>
      </dgm:prSet>
      <dgm:spPr/>
    </dgm:pt>
  </dgm:ptLst>
  <dgm:cxnLst>
    <dgm:cxn modelId="{049A0902-EB3D-4249-84EE-85058507E660}" type="presOf" srcId="{893D3EF0-2F69-4BD6-91EF-8A152702C55E}" destId="{440204D9-4CA1-440E-828D-CE14E1378FC1}" srcOrd="0" destOrd="0" presId="urn:microsoft.com/office/officeart/2005/8/layout/default"/>
    <dgm:cxn modelId="{7AFA0906-61AE-448F-93B2-B5835C525D97}" type="presOf" srcId="{676E0186-0822-48DD-8E8B-849CBF4E5907}" destId="{D78F63FE-47B0-4488-B6D4-3B835384F350}" srcOrd="0" destOrd="0" presId="urn:microsoft.com/office/officeart/2005/8/layout/default"/>
    <dgm:cxn modelId="{48B72B09-05A9-4643-BC22-23C32A56A799}" srcId="{5B1A6BA9-9E8A-474E-B8B5-BFD671B18D25}" destId="{F49EF976-575C-4B0A-9B9E-1B7F1C223A76}" srcOrd="6" destOrd="0" parTransId="{51F1AEE5-9614-49C6-99F2-FC5ABFAD4E53}" sibTransId="{B93DE1CF-D4C1-44ED-AE7C-C537AD149E55}"/>
    <dgm:cxn modelId="{CE584909-D9D5-48FD-81AD-E980AA9CE1E7}" srcId="{5B1A6BA9-9E8A-474E-B8B5-BFD671B18D25}" destId="{676E0186-0822-48DD-8E8B-849CBF4E5907}" srcOrd="0" destOrd="0" parTransId="{C398E8DD-DA1C-4EF9-81C5-7090C5B5DD41}" sibTransId="{451B1209-B19A-4825-A80C-30F5DC90E729}"/>
    <dgm:cxn modelId="{6A3F3610-1646-44E9-B3C1-ABB907B7914B}" srcId="{5B1A6BA9-9E8A-474E-B8B5-BFD671B18D25}" destId="{0BF9DE10-5EBD-4FB4-BE64-E496F2B105F0}" srcOrd="3" destOrd="0" parTransId="{F0492EE2-6E79-4FE3-A57A-68652347330C}" sibTransId="{D7CC3A9E-0024-4942-9D02-31FD372967D7}"/>
    <dgm:cxn modelId="{3E1CB43D-1AD1-4A77-8141-1A0B48A375E0}" srcId="{5B1A6BA9-9E8A-474E-B8B5-BFD671B18D25}" destId="{BC5CD4DD-1D2E-4D2A-B749-7700744DD642}" srcOrd="2" destOrd="0" parTransId="{0649744D-C42D-453C-A66A-04871B64AA61}" sibTransId="{75478705-6740-44C5-935C-6EA7B56EE1DD}"/>
    <dgm:cxn modelId="{A851D045-7E1C-42CE-9079-88D57A84D284}" srcId="{5B1A6BA9-9E8A-474E-B8B5-BFD671B18D25}" destId="{056EF141-7DEA-44C6-ACFF-88A4445B9EB4}" srcOrd="4" destOrd="0" parTransId="{4DAFAAE0-4D42-459E-BBA6-7179621CD791}" sibTransId="{6E2A8B70-735C-496E-8608-62B881DF132C}"/>
    <dgm:cxn modelId="{2592154B-230B-4F03-9EFC-1BC56F6863EF}" type="presOf" srcId="{27DB6DE1-66F2-4A13-BA13-E9BF6C0E7805}" destId="{DC4E61CC-EFF1-474D-8EA6-2DBCA0E5E411}" srcOrd="0" destOrd="0" presId="urn:microsoft.com/office/officeart/2005/8/layout/default"/>
    <dgm:cxn modelId="{86E8ED53-720D-4F53-A7A6-9B979FB60667}" type="presOf" srcId="{056EF141-7DEA-44C6-ACFF-88A4445B9EB4}" destId="{8FE8B85E-4A44-429C-B044-8F15381DB27E}" srcOrd="0" destOrd="0" presId="urn:microsoft.com/office/officeart/2005/8/layout/default"/>
    <dgm:cxn modelId="{C5CAEE75-1F5F-4D34-A8EC-788D66E1DDFE}" type="presOf" srcId="{0BF9DE10-5EBD-4FB4-BE64-E496F2B105F0}" destId="{3128CA5C-C588-482C-88CD-18501217E7CF}" srcOrd="0" destOrd="0" presId="urn:microsoft.com/office/officeart/2005/8/layout/default"/>
    <dgm:cxn modelId="{ABEE6D86-3862-4CB4-8FA8-F32048035539}" srcId="{5B1A6BA9-9E8A-474E-B8B5-BFD671B18D25}" destId="{27DB6DE1-66F2-4A13-BA13-E9BF6C0E7805}" srcOrd="5" destOrd="0" parTransId="{A51ACA2A-824B-4767-9D78-3C3EDE52B55C}" sibTransId="{1A39FC7A-F03A-4253-8873-95C4703FD035}"/>
    <dgm:cxn modelId="{AD22B8C1-7FBC-4EB6-B5BB-A02BC14DFAFE}" srcId="{5B1A6BA9-9E8A-474E-B8B5-BFD671B18D25}" destId="{893D3EF0-2F69-4BD6-91EF-8A152702C55E}" srcOrd="1" destOrd="0" parTransId="{45EB773C-91BC-48ED-BBC0-8FF7CDE15C72}" sibTransId="{03B8F648-34B4-432A-A061-4B35A711CCF8}"/>
    <dgm:cxn modelId="{7202B8E3-C5C2-4F74-BDCB-752EBF15E444}" type="presOf" srcId="{F49EF976-575C-4B0A-9B9E-1B7F1C223A76}" destId="{17ADB1D9-AAFF-4EC2-8F66-CE722CC261B9}" srcOrd="0" destOrd="0" presId="urn:microsoft.com/office/officeart/2005/8/layout/default"/>
    <dgm:cxn modelId="{2E1838E7-3F91-45A7-8542-5F8269865592}" type="presOf" srcId="{BC5CD4DD-1D2E-4D2A-B749-7700744DD642}" destId="{99788988-B896-4286-9D9F-7DF7236506F3}" srcOrd="0" destOrd="0" presId="urn:microsoft.com/office/officeart/2005/8/layout/default"/>
    <dgm:cxn modelId="{CB6627E9-8311-4E88-AACA-1E7940D379B7}" type="presOf" srcId="{5B1A6BA9-9E8A-474E-B8B5-BFD671B18D25}" destId="{BEF8CD9B-D453-49D7-8493-3D7440F9344E}" srcOrd="0" destOrd="0" presId="urn:microsoft.com/office/officeart/2005/8/layout/default"/>
    <dgm:cxn modelId="{C2BC3318-576A-43F6-9EEB-83FA25CE3DD8}" type="presParOf" srcId="{BEF8CD9B-D453-49D7-8493-3D7440F9344E}" destId="{D78F63FE-47B0-4488-B6D4-3B835384F350}" srcOrd="0" destOrd="0" presId="urn:microsoft.com/office/officeart/2005/8/layout/default"/>
    <dgm:cxn modelId="{218F3077-DE28-48EF-B2BE-FD555B979194}" type="presParOf" srcId="{BEF8CD9B-D453-49D7-8493-3D7440F9344E}" destId="{9DF8CAD3-D07B-402E-9EDC-D2D06F879A18}" srcOrd="1" destOrd="0" presId="urn:microsoft.com/office/officeart/2005/8/layout/default"/>
    <dgm:cxn modelId="{47CC6298-38A9-4934-B75E-2B3F5A4F0689}" type="presParOf" srcId="{BEF8CD9B-D453-49D7-8493-3D7440F9344E}" destId="{440204D9-4CA1-440E-828D-CE14E1378FC1}" srcOrd="2" destOrd="0" presId="urn:microsoft.com/office/officeart/2005/8/layout/default"/>
    <dgm:cxn modelId="{412BB236-E31D-4AE1-AAE4-501FAA1310E1}" type="presParOf" srcId="{BEF8CD9B-D453-49D7-8493-3D7440F9344E}" destId="{B7FC3ADE-ADD2-478D-B0F3-5841420E13E0}" srcOrd="3" destOrd="0" presId="urn:microsoft.com/office/officeart/2005/8/layout/default"/>
    <dgm:cxn modelId="{91B830F5-2528-4083-ADC0-43E26F07E7D0}" type="presParOf" srcId="{BEF8CD9B-D453-49D7-8493-3D7440F9344E}" destId="{99788988-B896-4286-9D9F-7DF7236506F3}" srcOrd="4" destOrd="0" presId="urn:microsoft.com/office/officeart/2005/8/layout/default"/>
    <dgm:cxn modelId="{4349903E-4CAF-4DEA-AFFC-2902357EF9A0}" type="presParOf" srcId="{BEF8CD9B-D453-49D7-8493-3D7440F9344E}" destId="{EC589833-9A9A-4247-972B-CF8BB6987F95}" srcOrd="5" destOrd="0" presId="urn:microsoft.com/office/officeart/2005/8/layout/default"/>
    <dgm:cxn modelId="{8BD19A76-0B95-4174-B94B-0A7BDD716E56}" type="presParOf" srcId="{BEF8CD9B-D453-49D7-8493-3D7440F9344E}" destId="{3128CA5C-C588-482C-88CD-18501217E7CF}" srcOrd="6" destOrd="0" presId="urn:microsoft.com/office/officeart/2005/8/layout/default"/>
    <dgm:cxn modelId="{CC514D0C-4BE0-4F79-A074-0E0D01C3A357}" type="presParOf" srcId="{BEF8CD9B-D453-49D7-8493-3D7440F9344E}" destId="{874EB71C-D5CB-407C-BF7B-7A8F2C1FDFCE}" srcOrd="7" destOrd="0" presId="urn:microsoft.com/office/officeart/2005/8/layout/default"/>
    <dgm:cxn modelId="{9793945D-97AA-4035-9D67-962BE8C581F5}" type="presParOf" srcId="{BEF8CD9B-D453-49D7-8493-3D7440F9344E}" destId="{8FE8B85E-4A44-429C-B044-8F15381DB27E}" srcOrd="8" destOrd="0" presId="urn:microsoft.com/office/officeart/2005/8/layout/default"/>
    <dgm:cxn modelId="{56B25927-8CC5-4CF5-8763-1FAAC93A2405}" type="presParOf" srcId="{BEF8CD9B-D453-49D7-8493-3D7440F9344E}" destId="{8F66E1B1-9B5E-4D9F-A236-192EE9CF4A7D}" srcOrd="9" destOrd="0" presId="urn:microsoft.com/office/officeart/2005/8/layout/default"/>
    <dgm:cxn modelId="{EF1C6CD5-0337-44BC-9809-5005B67394A8}" type="presParOf" srcId="{BEF8CD9B-D453-49D7-8493-3D7440F9344E}" destId="{DC4E61CC-EFF1-474D-8EA6-2DBCA0E5E411}" srcOrd="10" destOrd="0" presId="urn:microsoft.com/office/officeart/2005/8/layout/default"/>
    <dgm:cxn modelId="{DC5446FD-D5CA-49EE-ADC2-70529463F897}" type="presParOf" srcId="{BEF8CD9B-D453-49D7-8493-3D7440F9344E}" destId="{C6B9274E-9114-4613-BEE8-0DE0BFBA11C0}" srcOrd="11" destOrd="0" presId="urn:microsoft.com/office/officeart/2005/8/layout/default"/>
    <dgm:cxn modelId="{BED31AAB-CB2D-404B-8B06-4FC8C08E29D0}" type="presParOf" srcId="{BEF8CD9B-D453-49D7-8493-3D7440F9344E}" destId="{17ADB1D9-AAFF-4EC2-8F66-CE722CC261B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0148E4-20A2-4FF8-BE7F-D58595842210}"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D109BA99-D5D9-485B-88A1-61E357D0F47C}">
      <dgm:prSet/>
      <dgm:spPr/>
      <dgm:t>
        <a:bodyPr/>
        <a:lstStyle/>
        <a:p>
          <a:r>
            <a:rPr lang="en-US"/>
            <a:t>Basal cell carcinoma is the most common form of skin cancer. </a:t>
          </a:r>
        </a:p>
      </dgm:t>
    </dgm:pt>
    <dgm:pt modelId="{794B012C-013B-4A21-B26B-1750B3857D72}" type="parTrans" cxnId="{4FD54392-0284-4F7A-A80A-F14830D57CAA}">
      <dgm:prSet/>
      <dgm:spPr/>
      <dgm:t>
        <a:bodyPr/>
        <a:lstStyle/>
        <a:p>
          <a:endParaRPr lang="en-US"/>
        </a:p>
      </dgm:t>
    </dgm:pt>
    <dgm:pt modelId="{E3741E65-5692-45D2-A909-E2B8211E2327}" type="sibTrans" cxnId="{4FD54392-0284-4F7A-A80A-F14830D57CAA}">
      <dgm:prSet/>
      <dgm:spPr/>
      <dgm:t>
        <a:bodyPr/>
        <a:lstStyle/>
        <a:p>
          <a:endParaRPr lang="en-US"/>
        </a:p>
      </dgm:t>
    </dgm:pt>
    <dgm:pt modelId="{190198A4-79C5-4655-94A5-0107682BA128}">
      <dgm:prSet/>
      <dgm:spPr/>
      <dgm:t>
        <a:bodyPr/>
        <a:lstStyle/>
        <a:p>
          <a:r>
            <a:rPr lang="en-US"/>
            <a:t>It is also the most common cancer in humans</a:t>
          </a:r>
        </a:p>
      </dgm:t>
    </dgm:pt>
    <dgm:pt modelId="{3A721EA5-F7E3-4D82-9F63-7696A87B79EF}" type="parTrans" cxnId="{DAF25B3F-AF21-4F7B-812F-94AF596F5551}">
      <dgm:prSet/>
      <dgm:spPr/>
      <dgm:t>
        <a:bodyPr/>
        <a:lstStyle/>
        <a:p>
          <a:endParaRPr lang="en-US"/>
        </a:p>
      </dgm:t>
    </dgm:pt>
    <dgm:pt modelId="{E838FDD1-9BCB-4A52-8EBF-3FB1E19F7136}" type="sibTrans" cxnId="{DAF25B3F-AF21-4F7B-812F-94AF596F5551}">
      <dgm:prSet/>
      <dgm:spPr/>
      <dgm:t>
        <a:bodyPr/>
        <a:lstStyle/>
        <a:p>
          <a:endParaRPr lang="en-US"/>
        </a:p>
      </dgm:t>
    </dgm:pt>
    <dgm:pt modelId="{2C23B0FF-7D2D-4B7C-8954-E93ABCF40C19}">
      <dgm:prSet/>
      <dgm:spPr/>
      <dgm:t>
        <a:bodyPr/>
        <a:lstStyle/>
        <a:p>
          <a:r>
            <a:rPr lang="en-US"/>
            <a:t>3.6-4.0 million cases per year in US (1)</a:t>
          </a:r>
        </a:p>
      </dgm:t>
    </dgm:pt>
    <dgm:pt modelId="{8B86FB6A-4620-47FD-A964-327B220FB0A1}" type="parTrans" cxnId="{39873370-2B91-4D4E-B9CD-DE6B8CBD9C51}">
      <dgm:prSet/>
      <dgm:spPr/>
      <dgm:t>
        <a:bodyPr/>
        <a:lstStyle/>
        <a:p>
          <a:endParaRPr lang="en-US"/>
        </a:p>
      </dgm:t>
    </dgm:pt>
    <dgm:pt modelId="{6E6310F3-4904-4E8A-B316-308AA39E578A}" type="sibTrans" cxnId="{39873370-2B91-4D4E-B9CD-DE6B8CBD9C51}">
      <dgm:prSet/>
      <dgm:spPr/>
      <dgm:t>
        <a:bodyPr/>
        <a:lstStyle/>
        <a:p>
          <a:endParaRPr lang="en-US"/>
        </a:p>
      </dgm:t>
    </dgm:pt>
    <dgm:pt modelId="{2F708E36-4836-44B4-A53D-5DD83125DF1C}">
      <dgm:prSet/>
      <dgm:spPr/>
      <dgm:t>
        <a:bodyPr/>
        <a:lstStyle/>
        <a:p>
          <a:r>
            <a:rPr lang="en-US"/>
            <a:t>BCCs arise from abnormal, uncontrolled growth of basal cells. </a:t>
          </a:r>
        </a:p>
      </dgm:t>
    </dgm:pt>
    <dgm:pt modelId="{8590B690-F41E-4DAC-A4CC-3AD223D81529}" type="parTrans" cxnId="{A5BED92D-FDFC-4BB8-B654-B4B465BF1454}">
      <dgm:prSet/>
      <dgm:spPr/>
      <dgm:t>
        <a:bodyPr/>
        <a:lstStyle/>
        <a:p>
          <a:endParaRPr lang="en-US"/>
        </a:p>
      </dgm:t>
    </dgm:pt>
    <dgm:pt modelId="{A6039A2C-ED16-4ED8-BEFB-3FA953E31888}" type="sibTrans" cxnId="{A5BED92D-FDFC-4BB8-B654-B4B465BF1454}">
      <dgm:prSet/>
      <dgm:spPr/>
      <dgm:t>
        <a:bodyPr/>
        <a:lstStyle/>
        <a:p>
          <a:endParaRPr lang="en-US"/>
        </a:p>
      </dgm:t>
    </dgm:pt>
    <dgm:pt modelId="{DC2A6807-014D-4F0A-A307-718C291AB1C8}">
      <dgm:prSet/>
      <dgm:spPr/>
      <dgm:t>
        <a:bodyPr/>
        <a:lstStyle/>
        <a:p>
          <a:r>
            <a:rPr lang="en-US"/>
            <a:t>This abnormal growth happens when basal cell DNA is damaged from exposure to UV* radiation (sun or indoor tanning beds)</a:t>
          </a:r>
        </a:p>
      </dgm:t>
    </dgm:pt>
    <dgm:pt modelId="{EF6EF178-DA81-4404-820D-866B83F839BE}" type="parTrans" cxnId="{B6AE1E4C-432A-4D91-B009-A0B4AF61E316}">
      <dgm:prSet/>
      <dgm:spPr/>
      <dgm:t>
        <a:bodyPr/>
        <a:lstStyle/>
        <a:p>
          <a:endParaRPr lang="en-US"/>
        </a:p>
      </dgm:t>
    </dgm:pt>
    <dgm:pt modelId="{B444A72E-830A-482B-B76F-A0D5995933D0}" type="sibTrans" cxnId="{B6AE1E4C-432A-4D91-B009-A0B4AF61E316}">
      <dgm:prSet/>
      <dgm:spPr/>
      <dgm:t>
        <a:bodyPr/>
        <a:lstStyle/>
        <a:p>
          <a:endParaRPr lang="en-US"/>
        </a:p>
      </dgm:t>
    </dgm:pt>
    <dgm:pt modelId="{79193B00-D541-4DD8-9B4F-00684C2FFDF8}">
      <dgm:prSet/>
      <dgm:spPr/>
      <dgm:t>
        <a:bodyPr/>
        <a:lstStyle/>
        <a:p>
          <a:r>
            <a:rPr lang="en-US"/>
            <a:t>Very treatable (2)</a:t>
          </a:r>
        </a:p>
      </dgm:t>
    </dgm:pt>
    <dgm:pt modelId="{5002E37E-0729-47D9-8611-154AFDB7D751}" type="parTrans" cxnId="{37B9C065-B11C-4559-A3CC-00B22D7CEC8D}">
      <dgm:prSet/>
      <dgm:spPr/>
      <dgm:t>
        <a:bodyPr/>
        <a:lstStyle/>
        <a:p>
          <a:endParaRPr lang="en-US"/>
        </a:p>
      </dgm:t>
    </dgm:pt>
    <dgm:pt modelId="{1A25917E-955B-470F-B8B9-E61F4D18B635}" type="sibTrans" cxnId="{37B9C065-B11C-4559-A3CC-00B22D7CEC8D}">
      <dgm:prSet/>
      <dgm:spPr/>
      <dgm:t>
        <a:bodyPr/>
        <a:lstStyle/>
        <a:p>
          <a:endParaRPr lang="en-US"/>
        </a:p>
      </dgm:t>
    </dgm:pt>
    <dgm:pt modelId="{C0DA049C-6BD5-4BC9-A8FD-018F07D863BF}">
      <dgm:prSet/>
      <dgm:spPr/>
      <dgm:t>
        <a:bodyPr/>
        <a:lstStyle/>
        <a:p>
          <a:r>
            <a:rPr lang="en-US"/>
            <a:t>85%-90% cure rate</a:t>
          </a:r>
        </a:p>
      </dgm:t>
    </dgm:pt>
    <dgm:pt modelId="{02F4F036-D2CB-4BCE-9419-6F296BD8EF63}" type="parTrans" cxnId="{3CDE8436-0385-4DAF-B8C5-8414F5EB978C}">
      <dgm:prSet/>
      <dgm:spPr/>
      <dgm:t>
        <a:bodyPr/>
        <a:lstStyle/>
        <a:p>
          <a:endParaRPr lang="en-US"/>
        </a:p>
      </dgm:t>
    </dgm:pt>
    <dgm:pt modelId="{00A3005A-CDC4-4053-9F63-9D9462F10AF6}" type="sibTrans" cxnId="{3CDE8436-0385-4DAF-B8C5-8414F5EB978C}">
      <dgm:prSet/>
      <dgm:spPr/>
      <dgm:t>
        <a:bodyPr/>
        <a:lstStyle/>
        <a:p>
          <a:endParaRPr lang="en-US"/>
        </a:p>
      </dgm:t>
    </dgm:pt>
    <dgm:pt modelId="{0EA07FDB-2D83-484F-A396-CAD40A22A4DD}">
      <dgm:prSet/>
      <dgm:spPr/>
      <dgm:t>
        <a:bodyPr/>
        <a:lstStyle/>
        <a:p>
          <a:r>
            <a:rPr lang="en-US"/>
            <a:t>RARELY metastasize</a:t>
          </a:r>
        </a:p>
      </dgm:t>
    </dgm:pt>
    <dgm:pt modelId="{D9F729F1-EACD-496D-A2DC-4989A524BEE7}" type="parTrans" cxnId="{192E7DD3-C31D-404E-82E7-E4D8A61EB56B}">
      <dgm:prSet/>
      <dgm:spPr/>
      <dgm:t>
        <a:bodyPr/>
        <a:lstStyle/>
        <a:p>
          <a:endParaRPr lang="en-US"/>
        </a:p>
      </dgm:t>
    </dgm:pt>
    <dgm:pt modelId="{FEFF0579-A501-40CB-B9FC-CFAD65DAE007}" type="sibTrans" cxnId="{192E7DD3-C31D-404E-82E7-E4D8A61EB56B}">
      <dgm:prSet/>
      <dgm:spPr/>
      <dgm:t>
        <a:bodyPr/>
        <a:lstStyle/>
        <a:p>
          <a:endParaRPr lang="en-US"/>
        </a:p>
      </dgm:t>
    </dgm:pt>
    <dgm:pt modelId="{2574CA59-8BED-4743-8C9B-6D1C97ADB91F}" type="pres">
      <dgm:prSet presAssocID="{280148E4-20A2-4FF8-BE7F-D58595842210}" presName="Name0" presStyleCnt="0">
        <dgm:presLayoutVars>
          <dgm:dir/>
          <dgm:animLvl val="lvl"/>
          <dgm:resizeHandles val="exact"/>
        </dgm:presLayoutVars>
      </dgm:prSet>
      <dgm:spPr/>
    </dgm:pt>
    <dgm:pt modelId="{5FBF895E-B494-452A-9647-276C6DF8631E}" type="pres">
      <dgm:prSet presAssocID="{D109BA99-D5D9-485B-88A1-61E357D0F47C}" presName="composite" presStyleCnt="0"/>
      <dgm:spPr/>
    </dgm:pt>
    <dgm:pt modelId="{071F573D-EA5B-4872-8431-CFF555D5ED63}" type="pres">
      <dgm:prSet presAssocID="{D109BA99-D5D9-485B-88A1-61E357D0F47C}" presName="parTx" presStyleLbl="alignNode1" presStyleIdx="0" presStyleCnt="3">
        <dgm:presLayoutVars>
          <dgm:chMax val="0"/>
          <dgm:chPref val="0"/>
          <dgm:bulletEnabled val="1"/>
        </dgm:presLayoutVars>
      </dgm:prSet>
      <dgm:spPr/>
    </dgm:pt>
    <dgm:pt modelId="{2ADA5558-053F-47A8-9107-B03EA3FF66A1}" type="pres">
      <dgm:prSet presAssocID="{D109BA99-D5D9-485B-88A1-61E357D0F47C}" presName="desTx" presStyleLbl="alignAccFollowNode1" presStyleIdx="0" presStyleCnt="3">
        <dgm:presLayoutVars>
          <dgm:bulletEnabled val="1"/>
        </dgm:presLayoutVars>
      </dgm:prSet>
      <dgm:spPr/>
    </dgm:pt>
    <dgm:pt modelId="{1DB692CD-3397-4A6D-B925-AA6A7B7A9DDD}" type="pres">
      <dgm:prSet presAssocID="{E3741E65-5692-45D2-A909-E2B8211E2327}" presName="space" presStyleCnt="0"/>
      <dgm:spPr/>
    </dgm:pt>
    <dgm:pt modelId="{618EF2AE-28D8-4E15-AD81-23291B7AE75C}" type="pres">
      <dgm:prSet presAssocID="{2F708E36-4836-44B4-A53D-5DD83125DF1C}" presName="composite" presStyleCnt="0"/>
      <dgm:spPr/>
    </dgm:pt>
    <dgm:pt modelId="{82E666E4-82C8-497B-B36A-CD1C2C785CF9}" type="pres">
      <dgm:prSet presAssocID="{2F708E36-4836-44B4-A53D-5DD83125DF1C}" presName="parTx" presStyleLbl="alignNode1" presStyleIdx="1" presStyleCnt="3">
        <dgm:presLayoutVars>
          <dgm:chMax val="0"/>
          <dgm:chPref val="0"/>
          <dgm:bulletEnabled val="1"/>
        </dgm:presLayoutVars>
      </dgm:prSet>
      <dgm:spPr/>
    </dgm:pt>
    <dgm:pt modelId="{D33A2C01-7F9D-4254-9C92-826367642598}" type="pres">
      <dgm:prSet presAssocID="{2F708E36-4836-44B4-A53D-5DD83125DF1C}" presName="desTx" presStyleLbl="alignAccFollowNode1" presStyleIdx="1" presStyleCnt="3">
        <dgm:presLayoutVars>
          <dgm:bulletEnabled val="1"/>
        </dgm:presLayoutVars>
      </dgm:prSet>
      <dgm:spPr/>
    </dgm:pt>
    <dgm:pt modelId="{996AA1F8-30C0-4CE9-A922-FC78149A194A}" type="pres">
      <dgm:prSet presAssocID="{A6039A2C-ED16-4ED8-BEFB-3FA953E31888}" presName="space" presStyleCnt="0"/>
      <dgm:spPr/>
    </dgm:pt>
    <dgm:pt modelId="{1B135570-4B78-4D7A-8D68-2713D83692A5}" type="pres">
      <dgm:prSet presAssocID="{79193B00-D541-4DD8-9B4F-00684C2FFDF8}" presName="composite" presStyleCnt="0"/>
      <dgm:spPr/>
    </dgm:pt>
    <dgm:pt modelId="{39CE87B9-9083-4DA5-BBE5-4D1101B06073}" type="pres">
      <dgm:prSet presAssocID="{79193B00-D541-4DD8-9B4F-00684C2FFDF8}" presName="parTx" presStyleLbl="alignNode1" presStyleIdx="2" presStyleCnt="3">
        <dgm:presLayoutVars>
          <dgm:chMax val="0"/>
          <dgm:chPref val="0"/>
          <dgm:bulletEnabled val="1"/>
        </dgm:presLayoutVars>
      </dgm:prSet>
      <dgm:spPr/>
    </dgm:pt>
    <dgm:pt modelId="{0F11B417-2F96-414C-8603-D130445B999C}" type="pres">
      <dgm:prSet presAssocID="{79193B00-D541-4DD8-9B4F-00684C2FFDF8}" presName="desTx" presStyleLbl="alignAccFollowNode1" presStyleIdx="2" presStyleCnt="3">
        <dgm:presLayoutVars>
          <dgm:bulletEnabled val="1"/>
        </dgm:presLayoutVars>
      </dgm:prSet>
      <dgm:spPr/>
    </dgm:pt>
  </dgm:ptLst>
  <dgm:cxnLst>
    <dgm:cxn modelId="{C62B980E-0C85-4B3C-B603-1D7BDA9F3E87}" type="presOf" srcId="{280148E4-20A2-4FF8-BE7F-D58595842210}" destId="{2574CA59-8BED-4743-8C9B-6D1C97ADB91F}" srcOrd="0" destOrd="0" presId="urn:microsoft.com/office/officeart/2005/8/layout/hList1"/>
    <dgm:cxn modelId="{B512EB29-C0B3-428D-BDDF-52996CD533EF}" type="presOf" srcId="{0EA07FDB-2D83-484F-A396-CAD40A22A4DD}" destId="{0F11B417-2F96-414C-8603-D130445B999C}" srcOrd="0" destOrd="1" presId="urn:microsoft.com/office/officeart/2005/8/layout/hList1"/>
    <dgm:cxn modelId="{A5BED92D-FDFC-4BB8-B654-B4B465BF1454}" srcId="{280148E4-20A2-4FF8-BE7F-D58595842210}" destId="{2F708E36-4836-44B4-A53D-5DD83125DF1C}" srcOrd="1" destOrd="0" parTransId="{8590B690-F41E-4DAC-A4CC-3AD223D81529}" sibTransId="{A6039A2C-ED16-4ED8-BEFB-3FA953E31888}"/>
    <dgm:cxn modelId="{3CDE8436-0385-4DAF-B8C5-8414F5EB978C}" srcId="{79193B00-D541-4DD8-9B4F-00684C2FFDF8}" destId="{C0DA049C-6BD5-4BC9-A8FD-018F07D863BF}" srcOrd="0" destOrd="0" parTransId="{02F4F036-D2CB-4BCE-9419-6F296BD8EF63}" sibTransId="{00A3005A-CDC4-4053-9F63-9D9462F10AF6}"/>
    <dgm:cxn modelId="{DAF25B3F-AF21-4F7B-812F-94AF596F5551}" srcId="{D109BA99-D5D9-485B-88A1-61E357D0F47C}" destId="{190198A4-79C5-4655-94A5-0107682BA128}" srcOrd="0" destOrd="0" parTransId="{3A721EA5-F7E3-4D82-9F63-7696A87B79EF}" sibTransId="{E838FDD1-9BCB-4A52-8EBF-3FB1E19F7136}"/>
    <dgm:cxn modelId="{B6AE1E4C-432A-4D91-B009-A0B4AF61E316}" srcId="{2F708E36-4836-44B4-A53D-5DD83125DF1C}" destId="{DC2A6807-014D-4F0A-A307-718C291AB1C8}" srcOrd="0" destOrd="0" parTransId="{EF6EF178-DA81-4404-820D-866B83F839BE}" sibTransId="{B444A72E-830A-482B-B76F-A0D5995933D0}"/>
    <dgm:cxn modelId="{37B9C065-B11C-4559-A3CC-00B22D7CEC8D}" srcId="{280148E4-20A2-4FF8-BE7F-D58595842210}" destId="{79193B00-D541-4DD8-9B4F-00684C2FFDF8}" srcOrd="2" destOrd="0" parTransId="{5002E37E-0729-47D9-8611-154AFDB7D751}" sibTransId="{1A25917E-955B-470F-B8B9-E61F4D18B635}"/>
    <dgm:cxn modelId="{39873370-2B91-4D4E-B9CD-DE6B8CBD9C51}" srcId="{190198A4-79C5-4655-94A5-0107682BA128}" destId="{2C23B0FF-7D2D-4B7C-8954-E93ABCF40C19}" srcOrd="0" destOrd="0" parTransId="{8B86FB6A-4620-47FD-A964-327B220FB0A1}" sibTransId="{6E6310F3-4904-4E8A-B316-308AA39E578A}"/>
    <dgm:cxn modelId="{1566C981-1DE2-4F37-8845-9535CBFE9600}" type="presOf" srcId="{C0DA049C-6BD5-4BC9-A8FD-018F07D863BF}" destId="{0F11B417-2F96-414C-8603-D130445B999C}" srcOrd="0" destOrd="0" presId="urn:microsoft.com/office/officeart/2005/8/layout/hList1"/>
    <dgm:cxn modelId="{08030483-C9D1-4CFD-8E95-48BCAC3BA323}" type="presOf" srcId="{D109BA99-D5D9-485B-88A1-61E357D0F47C}" destId="{071F573D-EA5B-4872-8431-CFF555D5ED63}" srcOrd="0" destOrd="0" presId="urn:microsoft.com/office/officeart/2005/8/layout/hList1"/>
    <dgm:cxn modelId="{4FD54392-0284-4F7A-A80A-F14830D57CAA}" srcId="{280148E4-20A2-4FF8-BE7F-D58595842210}" destId="{D109BA99-D5D9-485B-88A1-61E357D0F47C}" srcOrd="0" destOrd="0" parTransId="{794B012C-013B-4A21-B26B-1750B3857D72}" sibTransId="{E3741E65-5692-45D2-A909-E2B8211E2327}"/>
    <dgm:cxn modelId="{5C9B1A99-6829-4FD0-BFE8-0D7ED68D12D3}" type="presOf" srcId="{2C23B0FF-7D2D-4B7C-8954-E93ABCF40C19}" destId="{2ADA5558-053F-47A8-9107-B03EA3FF66A1}" srcOrd="0" destOrd="1" presId="urn:microsoft.com/office/officeart/2005/8/layout/hList1"/>
    <dgm:cxn modelId="{083208C1-95CB-46B3-932C-895310CB3A21}" type="presOf" srcId="{DC2A6807-014D-4F0A-A307-718C291AB1C8}" destId="{D33A2C01-7F9D-4254-9C92-826367642598}" srcOrd="0" destOrd="0" presId="urn:microsoft.com/office/officeart/2005/8/layout/hList1"/>
    <dgm:cxn modelId="{E24097C3-65A7-4126-B454-4095B1333267}" type="presOf" srcId="{2F708E36-4836-44B4-A53D-5DD83125DF1C}" destId="{82E666E4-82C8-497B-B36A-CD1C2C785CF9}" srcOrd="0" destOrd="0" presId="urn:microsoft.com/office/officeart/2005/8/layout/hList1"/>
    <dgm:cxn modelId="{090FC1C8-C989-47E2-B6F0-541563CBF35F}" type="presOf" srcId="{79193B00-D541-4DD8-9B4F-00684C2FFDF8}" destId="{39CE87B9-9083-4DA5-BBE5-4D1101B06073}" srcOrd="0" destOrd="0" presId="urn:microsoft.com/office/officeart/2005/8/layout/hList1"/>
    <dgm:cxn modelId="{192E7DD3-C31D-404E-82E7-E4D8A61EB56B}" srcId="{79193B00-D541-4DD8-9B4F-00684C2FFDF8}" destId="{0EA07FDB-2D83-484F-A396-CAD40A22A4DD}" srcOrd="1" destOrd="0" parTransId="{D9F729F1-EACD-496D-A2DC-4989A524BEE7}" sibTransId="{FEFF0579-A501-40CB-B9FC-CFAD65DAE007}"/>
    <dgm:cxn modelId="{399301ED-9627-4388-AC8A-C67592266E59}" type="presOf" srcId="{190198A4-79C5-4655-94A5-0107682BA128}" destId="{2ADA5558-053F-47A8-9107-B03EA3FF66A1}" srcOrd="0" destOrd="0" presId="urn:microsoft.com/office/officeart/2005/8/layout/hList1"/>
    <dgm:cxn modelId="{13C2760D-0CEE-409F-A1BC-513E8BFAD0E9}" type="presParOf" srcId="{2574CA59-8BED-4743-8C9B-6D1C97ADB91F}" destId="{5FBF895E-B494-452A-9647-276C6DF8631E}" srcOrd="0" destOrd="0" presId="urn:microsoft.com/office/officeart/2005/8/layout/hList1"/>
    <dgm:cxn modelId="{447814EE-684A-496D-B45D-AFB11D538B38}" type="presParOf" srcId="{5FBF895E-B494-452A-9647-276C6DF8631E}" destId="{071F573D-EA5B-4872-8431-CFF555D5ED63}" srcOrd="0" destOrd="0" presId="urn:microsoft.com/office/officeart/2005/8/layout/hList1"/>
    <dgm:cxn modelId="{31AF128C-BF6A-4728-B7D2-F579B56F028D}" type="presParOf" srcId="{5FBF895E-B494-452A-9647-276C6DF8631E}" destId="{2ADA5558-053F-47A8-9107-B03EA3FF66A1}" srcOrd="1" destOrd="0" presId="urn:microsoft.com/office/officeart/2005/8/layout/hList1"/>
    <dgm:cxn modelId="{3F90017E-370C-4EA5-99C7-DD5496394774}" type="presParOf" srcId="{2574CA59-8BED-4743-8C9B-6D1C97ADB91F}" destId="{1DB692CD-3397-4A6D-B925-AA6A7B7A9DDD}" srcOrd="1" destOrd="0" presId="urn:microsoft.com/office/officeart/2005/8/layout/hList1"/>
    <dgm:cxn modelId="{E29E5ADF-345C-42BF-8D1C-DC52A01DBEA7}" type="presParOf" srcId="{2574CA59-8BED-4743-8C9B-6D1C97ADB91F}" destId="{618EF2AE-28D8-4E15-AD81-23291B7AE75C}" srcOrd="2" destOrd="0" presId="urn:microsoft.com/office/officeart/2005/8/layout/hList1"/>
    <dgm:cxn modelId="{22D543C8-243F-4944-A66D-007C09CCE716}" type="presParOf" srcId="{618EF2AE-28D8-4E15-AD81-23291B7AE75C}" destId="{82E666E4-82C8-497B-B36A-CD1C2C785CF9}" srcOrd="0" destOrd="0" presId="urn:microsoft.com/office/officeart/2005/8/layout/hList1"/>
    <dgm:cxn modelId="{BD5B732A-6A0B-4C9E-B3C4-874876B9F121}" type="presParOf" srcId="{618EF2AE-28D8-4E15-AD81-23291B7AE75C}" destId="{D33A2C01-7F9D-4254-9C92-826367642598}" srcOrd="1" destOrd="0" presId="urn:microsoft.com/office/officeart/2005/8/layout/hList1"/>
    <dgm:cxn modelId="{45C39216-C776-43EF-8052-CD00C5F7ECE8}" type="presParOf" srcId="{2574CA59-8BED-4743-8C9B-6D1C97ADB91F}" destId="{996AA1F8-30C0-4CE9-A922-FC78149A194A}" srcOrd="3" destOrd="0" presId="urn:microsoft.com/office/officeart/2005/8/layout/hList1"/>
    <dgm:cxn modelId="{CF92C178-C9EE-4768-8DE6-A8312CE707DB}" type="presParOf" srcId="{2574CA59-8BED-4743-8C9B-6D1C97ADB91F}" destId="{1B135570-4B78-4D7A-8D68-2713D83692A5}" srcOrd="4" destOrd="0" presId="urn:microsoft.com/office/officeart/2005/8/layout/hList1"/>
    <dgm:cxn modelId="{2FD1324A-C35E-45EC-A649-4D172A624E54}" type="presParOf" srcId="{1B135570-4B78-4D7A-8D68-2713D83692A5}" destId="{39CE87B9-9083-4DA5-BBE5-4D1101B06073}" srcOrd="0" destOrd="0" presId="urn:microsoft.com/office/officeart/2005/8/layout/hList1"/>
    <dgm:cxn modelId="{7152B5B1-1C12-4385-A46D-B4FF5B7A6281}" type="presParOf" srcId="{1B135570-4B78-4D7A-8D68-2713D83692A5}" destId="{0F11B417-2F96-414C-8603-D130445B999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F98D90-4F1D-4971-9C3F-376F51797391}"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D33E13AD-5A35-47A3-ADEA-A8DBA296F286}">
      <dgm:prSet/>
      <dgm:spPr/>
      <dgm:t>
        <a:bodyPr/>
        <a:lstStyle/>
        <a:p>
          <a:r>
            <a:rPr lang="en-US"/>
            <a:t>There are many factors that providers must take into consideration when deciding how a melanoma will be treated. </a:t>
          </a:r>
        </a:p>
      </dgm:t>
    </dgm:pt>
    <dgm:pt modelId="{5FB6A311-3B45-481D-B5E3-2F5853C22A4F}" type="parTrans" cxnId="{EDED8F7B-31C5-4D04-AA54-C6C86D256287}">
      <dgm:prSet/>
      <dgm:spPr/>
      <dgm:t>
        <a:bodyPr/>
        <a:lstStyle/>
        <a:p>
          <a:endParaRPr lang="en-US"/>
        </a:p>
      </dgm:t>
    </dgm:pt>
    <dgm:pt modelId="{BA65D325-30C2-4CFC-A760-C29E9DE5FDF7}" type="sibTrans" cxnId="{EDED8F7B-31C5-4D04-AA54-C6C86D256287}">
      <dgm:prSet/>
      <dgm:spPr/>
      <dgm:t>
        <a:bodyPr/>
        <a:lstStyle/>
        <a:p>
          <a:endParaRPr lang="en-US"/>
        </a:p>
      </dgm:t>
    </dgm:pt>
    <dgm:pt modelId="{805D851A-87D4-40F1-BDBA-5E844FC041E3}">
      <dgm:prSet/>
      <dgm:spPr/>
      <dgm:t>
        <a:bodyPr/>
        <a:lstStyle/>
        <a:p>
          <a:r>
            <a:rPr lang="en-US"/>
            <a:t>The most important of these factors have to do with what is seen at a microscopic level, or what is reported on the pathology report. </a:t>
          </a:r>
        </a:p>
      </dgm:t>
    </dgm:pt>
    <dgm:pt modelId="{8EF0185F-AA76-4834-BAB2-2D91D83B6AFB}" type="parTrans" cxnId="{28AA5B3E-CC0B-44F5-AE90-0F3956E96AF1}">
      <dgm:prSet/>
      <dgm:spPr/>
      <dgm:t>
        <a:bodyPr/>
        <a:lstStyle/>
        <a:p>
          <a:endParaRPr lang="en-US"/>
        </a:p>
      </dgm:t>
    </dgm:pt>
    <dgm:pt modelId="{E23596BB-5E02-42BD-BD7E-38255AED8146}" type="sibTrans" cxnId="{28AA5B3E-CC0B-44F5-AE90-0F3956E96AF1}">
      <dgm:prSet/>
      <dgm:spPr/>
      <dgm:t>
        <a:bodyPr/>
        <a:lstStyle/>
        <a:p>
          <a:endParaRPr lang="en-US"/>
        </a:p>
      </dgm:t>
    </dgm:pt>
    <dgm:pt modelId="{D1237069-BF3D-4B87-B1D1-60F209CF829F}" type="pres">
      <dgm:prSet presAssocID="{E7F98D90-4F1D-4971-9C3F-376F51797391}" presName="Name0" presStyleCnt="0">
        <dgm:presLayoutVars>
          <dgm:dir/>
          <dgm:animLvl val="lvl"/>
          <dgm:resizeHandles val="exact"/>
        </dgm:presLayoutVars>
      </dgm:prSet>
      <dgm:spPr/>
    </dgm:pt>
    <dgm:pt modelId="{DAFDEB8C-A392-403A-9A44-25C4FFCC0450}" type="pres">
      <dgm:prSet presAssocID="{805D851A-87D4-40F1-BDBA-5E844FC041E3}" presName="boxAndChildren" presStyleCnt="0"/>
      <dgm:spPr/>
    </dgm:pt>
    <dgm:pt modelId="{8D9CEF91-883E-4F13-BA99-10FB5FB256AD}" type="pres">
      <dgm:prSet presAssocID="{805D851A-87D4-40F1-BDBA-5E844FC041E3}" presName="parentTextBox" presStyleLbl="node1" presStyleIdx="0" presStyleCnt="2"/>
      <dgm:spPr/>
    </dgm:pt>
    <dgm:pt modelId="{DE95A6D1-85B4-4978-8ECF-613438CE6475}" type="pres">
      <dgm:prSet presAssocID="{BA65D325-30C2-4CFC-A760-C29E9DE5FDF7}" presName="sp" presStyleCnt="0"/>
      <dgm:spPr/>
    </dgm:pt>
    <dgm:pt modelId="{8E9CF5C8-29ED-4C75-920E-6E3C2D8666D5}" type="pres">
      <dgm:prSet presAssocID="{D33E13AD-5A35-47A3-ADEA-A8DBA296F286}" presName="arrowAndChildren" presStyleCnt="0"/>
      <dgm:spPr/>
    </dgm:pt>
    <dgm:pt modelId="{4D39B657-C6B2-485D-8496-766744DFD1FD}" type="pres">
      <dgm:prSet presAssocID="{D33E13AD-5A35-47A3-ADEA-A8DBA296F286}" presName="parentTextArrow" presStyleLbl="node1" presStyleIdx="1" presStyleCnt="2"/>
      <dgm:spPr/>
    </dgm:pt>
  </dgm:ptLst>
  <dgm:cxnLst>
    <dgm:cxn modelId="{28AA5B3E-CC0B-44F5-AE90-0F3956E96AF1}" srcId="{E7F98D90-4F1D-4971-9C3F-376F51797391}" destId="{805D851A-87D4-40F1-BDBA-5E844FC041E3}" srcOrd="1" destOrd="0" parTransId="{8EF0185F-AA76-4834-BAB2-2D91D83B6AFB}" sibTransId="{E23596BB-5E02-42BD-BD7E-38255AED8146}"/>
    <dgm:cxn modelId="{EDED8F7B-31C5-4D04-AA54-C6C86D256287}" srcId="{E7F98D90-4F1D-4971-9C3F-376F51797391}" destId="{D33E13AD-5A35-47A3-ADEA-A8DBA296F286}" srcOrd="0" destOrd="0" parTransId="{5FB6A311-3B45-481D-B5E3-2F5853C22A4F}" sibTransId="{BA65D325-30C2-4CFC-A760-C29E9DE5FDF7}"/>
    <dgm:cxn modelId="{1528F7BA-9432-4A13-A264-36F6BD2BCB5D}" type="presOf" srcId="{805D851A-87D4-40F1-BDBA-5E844FC041E3}" destId="{8D9CEF91-883E-4F13-BA99-10FB5FB256AD}" srcOrd="0" destOrd="0" presId="urn:microsoft.com/office/officeart/2005/8/layout/process4"/>
    <dgm:cxn modelId="{C04359DC-075F-4F1B-8755-CCA9167F99AE}" type="presOf" srcId="{E7F98D90-4F1D-4971-9C3F-376F51797391}" destId="{D1237069-BF3D-4B87-B1D1-60F209CF829F}" srcOrd="0" destOrd="0" presId="urn:microsoft.com/office/officeart/2005/8/layout/process4"/>
    <dgm:cxn modelId="{94C157F9-FD50-4146-8709-32A73E992353}" type="presOf" srcId="{D33E13AD-5A35-47A3-ADEA-A8DBA296F286}" destId="{4D39B657-C6B2-485D-8496-766744DFD1FD}" srcOrd="0" destOrd="0" presId="urn:microsoft.com/office/officeart/2005/8/layout/process4"/>
    <dgm:cxn modelId="{E7C93F2F-48AE-4410-B55B-09F586A660D6}" type="presParOf" srcId="{D1237069-BF3D-4B87-B1D1-60F209CF829F}" destId="{DAFDEB8C-A392-403A-9A44-25C4FFCC0450}" srcOrd="0" destOrd="0" presId="urn:microsoft.com/office/officeart/2005/8/layout/process4"/>
    <dgm:cxn modelId="{A84A40D1-4338-4F22-B100-9F1DC4FA3F6D}" type="presParOf" srcId="{DAFDEB8C-A392-403A-9A44-25C4FFCC0450}" destId="{8D9CEF91-883E-4F13-BA99-10FB5FB256AD}" srcOrd="0" destOrd="0" presId="urn:microsoft.com/office/officeart/2005/8/layout/process4"/>
    <dgm:cxn modelId="{5BF6B12B-F08B-4049-88BC-B9BC2EB86F6E}" type="presParOf" srcId="{D1237069-BF3D-4B87-B1D1-60F209CF829F}" destId="{DE95A6D1-85B4-4978-8ECF-613438CE6475}" srcOrd="1" destOrd="0" presId="urn:microsoft.com/office/officeart/2005/8/layout/process4"/>
    <dgm:cxn modelId="{74CF51A5-D0C5-43B4-84C3-A0C577C01DF3}" type="presParOf" srcId="{D1237069-BF3D-4B87-B1D1-60F209CF829F}" destId="{8E9CF5C8-29ED-4C75-920E-6E3C2D8666D5}" srcOrd="2" destOrd="0" presId="urn:microsoft.com/office/officeart/2005/8/layout/process4"/>
    <dgm:cxn modelId="{12A6E114-24BB-479A-9025-55A04F9A0311}" type="presParOf" srcId="{8E9CF5C8-29ED-4C75-920E-6E3C2D8666D5}" destId="{4D39B657-C6B2-485D-8496-766744DFD1F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7F47F4-406B-4A62-812B-2489CB068BFF}"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3B0C92EE-0BAE-49A7-A339-C2A5485102CA}">
      <dgm:prSet/>
      <dgm:spPr/>
      <dgm:t>
        <a:bodyPr/>
        <a:lstStyle/>
        <a:p>
          <a:r>
            <a:rPr lang="en-US"/>
            <a:t>Avoid</a:t>
          </a:r>
        </a:p>
      </dgm:t>
    </dgm:pt>
    <dgm:pt modelId="{BAE0B11D-21CE-4B2F-B24B-623840A89152}" type="parTrans" cxnId="{411C1E77-192E-4EB5-AFBF-FEC21CB6E0B8}">
      <dgm:prSet/>
      <dgm:spPr/>
      <dgm:t>
        <a:bodyPr/>
        <a:lstStyle/>
        <a:p>
          <a:endParaRPr lang="en-US"/>
        </a:p>
      </dgm:t>
    </dgm:pt>
    <dgm:pt modelId="{F33EE056-8677-46BF-BD97-58F6088924FF}" type="sibTrans" cxnId="{411C1E77-192E-4EB5-AFBF-FEC21CB6E0B8}">
      <dgm:prSet/>
      <dgm:spPr/>
      <dgm:t>
        <a:bodyPr/>
        <a:lstStyle/>
        <a:p>
          <a:endParaRPr lang="en-US"/>
        </a:p>
      </dgm:t>
    </dgm:pt>
    <dgm:pt modelId="{6CBA5395-1FC6-49B0-93AE-26214D648F1A}">
      <dgm:prSet/>
      <dgm:spPr/>
      <dgm:t>
        <a:bodyPr/>
        <a:lstStyle/>
        <a:p>
          <a:r>
            <a:rPr lang="en-US"/>
            <a:t>Avoid unprotected exposure to sunlight, get under shade and NEVER use a tanning bed. </a:t>
          </a:r>
        </a:p>
      </dgm:t>
    </dgm:pt>
    <dgm:pt modelId="{0BCCC6FE-9C5F-4007-A8D6-2C473BED48EB}" type="parTrans" cxnId="{56A922E1-5898-4A89-A152-313B83FAB8AD}">
      <dgm:prSet/>
      <dgm:spPr/>
      <dgm:t>
        <a:bodyPr/>
        <a:lstStyle/>
        <a:p>
          <a:endParaRPr lang="en-US"/>
        </a:p>
      </dgm:t>
    </dgm:pt>
    <dgm:pt modelId="{CFF007ED-B439-4459-92D2-FC56C82F7ECC}" type="sibTrans" cxnId="{56A922E1-5898-4A89-A152-313B83FAB8AD}">
      <dgm:prSet/>
      <dgm:spPr/>
      <dgm:t>
        <a:bodyPr/>
        <a:lstStyle/>
        <a:p>
          <a:endParaRPr lang="en-US"/>
        </a:p>
      </dgm:t>
    </dgm:pt>
    <dgm:pt modelId="{D0FB3397-F437-45AE-B910-BCFF78149E7A}">
      <dgm:prSet/>
      <dgm:spPr/>
      <dgm:t>
        <a:bodyPr/>
        <a:lstStyle/>
        <a:p>
          <a:r>
            <a:rPr lang="en-US"/>
            <a:t>Wear</a:t>
          </a:r>
        </a:p>
      </dgm:t>
    </dgm:pt>
    <dgm:pt modelId="{3483075F-AF16-4845-9B31-EE25725F6F51}" type="parTrans" cxnId="{22CB5021-210C-48DA-A92E-A8F641BBC5E7}">
      <dgm:prSet/>
      <dgm:spPr/>
      <dgm:t>
        <a:bodyPr/>
        <a:lstStyle/>
        <a:p>
          <a:endParaRPr lang="en-US"/>
        </a:p>
      </dgm:t>
    </dgm:pt>
    <dgm:pt modelId="{62E476C8-7519-4DBF-9EBA-CF23B3F72136}" type="sibTrans" cxnId="{22CB5021-210C-48DA-A92E-A8F641BBC5E7}">
      <dgm:prSet/>
      <dgm:spPr/>
      <dgm:t>
        <a:bodyPr/>
        <a:lstStyle/>
        <a:p>
          <a:endParaRPr lang="en-US"/>
        </a:p>
      </dgm:t>
    </dgm:pt>
    <dgm:pt modelId="{5C37EDF7-9D0C-487E-8E30-A29D0D443C20}">
      <dgm:prSet/>
      <dgm:spPr/>
      <dgm:t>
        <a:bodyPr/>
        <a:lstStyle/>
        <a:p>
          <a:r>
            <a:rPr lang="en-US"/>
            <a:t>Wear sun protective clothing including a wide brimmed hat, long sleeves, long pants, and sunglasses</a:t>
          </a:r>
        </a:p>
      </dgm:t>
    </dgm:pt>
    <dgm:pt modelId="{0D3ED95E-A731-4AD2-A4AD-D09DFF1B72DC}" type="parTrans" cxnId="{0D9490C0-E258-41DD-AFEB-9416F8093A9A}">
      <dgm:prSet/>
      <dgm:spPr/>
      <dgm:t>
        <a:bodyPr/>
        <a:lstStyle/>
        <a:p>
          <a:endParaRPr lang="en-US"/>
        </a:p>
      </dgm:t>
    </dgm:pt>
    <dgm:pt modelId="{5FB41568-249F-4786-935C-7105662B54B3}" type="sibTrans" cxnId="{0D9490C0-E258-41DD-AFEB-9416F8093A9A}">
      <dgm:prSet/>
      <dgm:spPr/>
      <dgm:t>
        <a:bodyPr/>
        <a:lstStyle/>
        <a:p>
          <a:endParaRPr lang="en-US"/>
        </a:p>
      </dgm:t>
    </dgm:pt>
    <dgm:pt modelId="{69BFA3C0-C639-46C5-B021-FC860F992742}">
      <dgm:prSet/>
      <dgm:spPr/>
      <dgm:t>
        <a:bodyPr/>
        <a:lstStyle/>
        <a:p>
          <a:r>
            <a:rPr lang="en-US"/>
            <a:t>Apply</a:t>
          </a:r>
        </a:p>
      </dgm:t>
    </dgm:pt>
    <dgm:pt modelId="{69FFB58C-4B5C-4593-8331-0DD6013C17CF}" type="parTrans" cxnId="{E6E27EB3-94EF-4FF3-ACAB-F04D2AF8EDD3}">
      <dgm:prSet/>
      <dgm:spPr/>
      <dgm:t>
        <a:bodyPr/>
        <a:lstStyle/>
        <a:p>
          <a:endParaRPr lang="en-US"/>
        </a:p>
      </dgm:t>
    </dgm:pt>
    <dgm:pt modelId="{487FBC08-FAE0-49DD-AF7B-4FAD45CD40AE}" type="sibTrans" cxnId="{E6E27EB3-94EF-4FF3-ACAB-F04D2AF8EDD3}">
      <dgm:prSet/>
      <dgm:spPr/>
      <dgm:t>
        <a:bodyPr/>
        <a:lstStyle/>
        <a:p>
          <a:endParaRPr lang="en-US"/>
        </a:p>
      </dgm:t>
    </dgm:pt>
    <dgm:pt modelId="{62B85B85-9DD8-495F-AE6D-E6F3FA3B8605}">
      <dgm:prSet/>
      <dgm:spPr/>
      <dgm:t>
        <a:bodyPr/>
        <a:lstStyle/>
        <a:p>
          <a:r>
            <a:rPr lang="en-US"/>
            <a:t>Apply &gt;30 spf sunblock to exposed skin daily, reapply at least every 2 hours </a:t>
          </a:r>
        </a:p>
      </dgm:t>
    </dgm:pt>
    <dgm:pt modelId="{F118D75B-E53B-495B-B5B0-9DE91A4A78C0}" type="parTrans" cxnId="{51A381C0-3F44-47A1-A685-167FE463B1E1}">
      <dgm:prSet/>
      <dgm:spPr/>
      <dgm:t>
        <a:bodyPr/>
        <a:lstStyle/>
        <a:p>
          <a:endParaRPr lang="en-US"/>
        </a:p>
      </dgm:t>
    </dgm:pt>
    <dgm:pt modelId="{5B573812-343F-426F-8CED-32079F583F6D}" type="sibTrans" cxnId="{51A381C0-3F44-47A1-A685-167FE463B1E1}">
      <dgm:prSet/>
      <dgm:spPr/>
      <dgm:t>
        <a:bodyPr/>
        <a:lstStyle/>
        <a:p>
          <a:endParaRPr lang="en-US"/>
        </a:p>
      </dgm:t>
    </dgm:pt>
    <dgm:pt modelId="{5F94A2D9-85F9-4417-AE51-3D1E2B449681}">
      <dgm:prSet/>
      <dgm:spPr/>
      <dgm:t>
        <a:bodyPr/>
        <a:lstStyle/>
        <a:p>
          <a:r>
            <a:rPr lang="en-US"/>
            <a:t>Examine</a:t>
          </a:r>
        </a:p>
      </dgm:t>
    </dgm:pt>
    <dgm:pt modelId="{376B7B47-E668-46A7-9C3C-0340A1DFB128}" type="parTrans" cxnId="{32A1E31D-97C8-4E93-8C15-8420877C67DE}">
      <dgm:prSet/>
      <dgm:spPr/>
      <dgm:t>
        <a:bodyPr/>
        <a:lstStyle/>
        <a:p>
          <a:endParaRPr lang="en-US"/>
        </a:p>
      </dgm:t>
    </dgm:pt>
    <dgm:pt modelId="{0432725D-21EA-4A0F-B0E0-C87D83609FB1}" type="sibTrans" cxnId="{32A1E31D-97C8-4E93-8C15-8420877C67DE}">
      <dgm:prSet/>
      <dgm:spPr/>
      <dgm:t>
        <a:bodyPr/>
        <a:lstStyle/>
        <a:p>
          <a:endParaRPr lang="en-US"/>
        </a:p>
      </dgm:t>
    </dgm:pt>
    <dgm:pt modelId="{E33952C9-0C98-4BC1-8AA5-75FB3A3EA3AD}">
      <dgm:prSet/>
      <dgm:spPr/>
      <dgm:t>
        <a:bodyPr/>
        <a:lstStyle/>
        <a:p>
          <a:r>
            <a:rPr lang="en-US"/>
            <a:t>Routinely examine the skin on your body for any changes. Watch for new or changing moles. Report any suspicious growths to your dermatology provider. </a:t>
          </a:r>
        </a:p>
      </dgm:t>
    </dgm:pt>
    <dgm:pt modelId="{8BB273BD-8D0A-46CC-886A-04BBF84B84A4}" type="parTrans" cxnId="{58B176CA-A2ED-416A-9B6F-0E420595D4AB}">
      <dgm:prSet/>
      <dgm:spPr/>
      <dgm:t>
        <a:bodyPr/>
        <a:lstStyle/>
        <a:p>
          <a:endParaRPr lang="en-US"/>
        </a:p>
      </dgm:t>
    </dgm:pt>
    <dgm:pt modelId="{855398C6-54E7-4C84-A500-367F20D25CD3}" type="sibTrans" cxnId="{58B176CA-A2ED-416A-9B6F-0E420595D4AB}">
      <dgm:prSet/>
      <dgm:spPr/>
      <dgm:t>
        <a:bodyPr/>
        <a:lstStyle/>
        <a:p>
          <a:endParaRPr lang="en-US"/>
        </a:p>
      </dgm:t>
    </dgm:pt>
    <dgm:pt modelId="{B0D60302-A93F-4B67-ACF1-2AE6432B46AC}">
      <dgm:prSet/>
      <dgm:spPr/>
      <dgm:t>
        <a:bodyPr/>
        <a:lstStyle/>
        <a:p>
          <a:r>
            <a:rPr lang="en-US"/>
            <a:t>Remember</a:t>
          </a:r>
        </a:p>
      </dgm:t>
    </dgm:pt>
    <dgm:pt modelId="{E5BC2BD0-F582-4E1D-8883-A7BF36C8683F}" type="parTrans" cxnId="{1AABECA3-E1F6-478C-AFBE-17B748330041}">
      <dgm:prSet/>
      <dgm:spPr/>
      <dgm:t>
        <a:bodyPr/>
        <a:lstStyle/>
        <a:p>
          <a:endParaRPr lang="en-US"/>
        </a:p>
      </dgm:t>
    </dgm:pt>
    <dgm:pt modelId="{F2877654-123B-4192-A6EB-FB521C2E2308}" type="sibTrans" cxnId="{1AABECA3-E1F6-478C-AFBE-17B748330041}">
      <dgm:prSet/>
      <dgm:spPr/>
      <dgm:t>
        <a:bodyPr/>
        <a:lstStyle/>
        <a:p>
          <a:endParaRPr lang="en-US"/>
        </a:p>
      </dgm:t>
    </dgm:pt>
    <dgm:pt modelId="{23D6DA78-44B1-41E5-8052-97F511DE4599}">
      <dgm:prSet/>
      <dgm:spPr/>
      <dgm:t>
        <a:bodyPr/>
        <a:lstStyle/>
        <a:p>
          <a:r>
            <a:rPr lang="en-US"/>
            <a:t>Remember the earlier skin cancer is treated, the better the outcome!</a:t>
          </a:r>
        </a:p>
      </dgm:t>
    </dgm:pt>
    <dgm:pt modelId="{4E580ECD-73DC-4776-B533-43B107E758CA}" type="parTrans" cxnId="{A294BE13-239C-422F-8C54-E13E676FE870}">
      <dgm:prSet/>
      <dgm:spPr/>
      <dgm:t>
        <a:bodyPr/>
        <a:lstStyle/>
        <a:p>
          <a:endParaRPr lang="en-US"/>
        </a:p>
      </dgm:t>
    </dgm:pt>
    <dgm:pt modelId="{93399900-3158-402F-8BC7-47B645509689}" type="sibTrans" cxnId="{A294BE13-239C-422F-8C54-E13E676FE870}">
      <dgm:prSet/>
      <dgm:spPr/>
      <dgm:t>
        <a:bodyPr/>
        <a:lstStyle/>
        <a:p>
          <a:endParaRPr lang="en-US"/>
        </a:p>
      </dgm:t>
    </dgm:pt>
    <dgm:pt modelId="{4544B5C8-87C8-43BD-80BB-055000992125}" type="pres">
      <dgm:prSet presAssocID="{347F47F4-406B-4A62-812B-2489CB068BFF}" presName="Name0" presStyleCnt="0">
        <dgm:presLayoutVars>
          <dgm:dir/>
          <dgm:animLvl val="lvl"/>
          <dgm:resizeHandles val="exact"/>
        </dgm:presLayoutVars>
      </dgm:prSet>
      <dgm:spPr/>
    </dgm:pt>
    <dgm:pt modelId="{069444E1-A10E-438C-9A25-9F2D619CF019}" type="pres">
      <dgm:prSet presAssocID="{3B0C92EE-0BAE-49A7-A339-C2A5485102CA}" presName="linNode" presStyleCnt="0"/>
      <dgm:spPr/>
    </dgm:pt>
    <dgm:pt modelId="{4252386A-5BE8-4492-9857-A66204585BC4}" type="pres">
      <dgm:prSet presAssocID="{3B0C92EE-0BAE-49A7-A339-C2A5485102CA}" presName="parentText" presStyleLbl="alignNode1" presStyleIdx="0" presStyleCnt="5">
        <dgm:presLayoutVars>
          <dgm:chMax val="1"/>
          <dgm:bulletEnabled/>
        </dgm:presLayoutVars>
      </dgm:prSet>
      <dgm:spPr/>
    </dgm:pt>
    <dgm:pt modelId="{3BF2EB0B-0113-47A5-985C-1FED1DED74D0}" type="pres">
      <dgm:prSet presAssocID="{3B0C92EE-0BAE-49A7-A339-C2A5485102CA}" presName="descendantText" presStyleLbl="alignAccFollowNode1" presStyleIdx="0" presStyleCnt="5">
        <dgm:presLayoutVars>
          <dgm:bulletEnabled/>
        </dgm:presLayoutVars>
      </dgm:prSet>
      <dgm:spPr/>
    </dgm:pt>
    <dgm:pt modelId="{1AB3E450-A41F-499F-9143-D504F7E8FEB0}" type="pres">
      <dgm:prSet presAssocID="{F33EE056-8677-46BF-BD97-58F6088924FF}" presName="sp" presStyleCnt="0"/>
      <dgm:spPr/>
    </dgm:pt>
    <dgm:pt modelId="{48A72992-9499-40F9-A4AD-9C7EF9D99173}" type="pres">
      <dgm:prSet presAssocID="{D0FB3397-F437-45AE-B910-BCFF78149E7A}" presName="linNode" presStyleCnt="0"/>
      <dgm:spPr/>
    </dgm:pt>
    <dgm:pt modelId="{792EE194-D5EE-4BE9-871C-882FC98F82A6}" type="pres">
      <dgm:prSet presAssocID="{D0FB3397-F437-45AE-B910-BCFF78149E7A}" presName="parentText" presStyleLbl="alignNode1" presStyleIdx="1" presStyleCnt="5">
        <dgm:presLayoutVars>
          <dgm:chMax val="1"/>
          <dgm:bulletEnabled/>
        </dgm:presLayoutVars>
      </dgm:prSet>
      <dgm:spPr/>
    </dgm:pt>
    <dgm:pt modelId="{0FD02300-FB94-4021-8913-D373F84E1A10}" type="pres">
      <dgm:prSet presAssocID="{D0FB3397-F437-45AE-B910-BCFF78149E7A}" presName="descendantText" presStyleLbl="alignAccFollowNode1" presStyleIdx="1" presStyleCnt="5">
        <dgm:presLayoutVars>
          <dgm:bulletEnabled/>
        </dgm:presLayoutVars>
      </dgm:prSet>
      <dgm:spPr/>
    </dgm:pt>
    <dgm:pt modelId="{053E4202-2C09-4934-9B6C-F41A112DA2E0}" type="pres">
      <dgm:prSet presAssocID="{62E476C8-7519-4DBF-9EBA-CF23B3F72136}" presName="sp" presStyleCnt="0"/>
      <dgm:spPr/>
    </dgm:pt>
    <dgm:pt modelId="{7CD82013-0221-41EA-949A-0F9E0A3057BD}" type="pres">
      <dgm:prSet presAssocID="{69BFA3C0-C639-46C5-B021-FC860F992742}" presName="linNode" presStyleCnt="0"/>
      <dgm:spPr/>
    </dgm:pt>
    <dgm:pt modelId="{99BFD2EF-2040-421F-9E0D-B9E0C6AB0B8B}" type="pres">
      <dgm:prSet presAssocID="{69BFA3C0-C639-46C5-B021-FC860F992742}" presName="parentText" presStyleLbl="alignNode1" presStyleIdx="2" presStyleCnt="5">
        <dgm:presLayoutVars>
          <dgm:chMax val="1"/>
          <dgm:bulletEnabled/>
        </dgm:presLayoutVars>
      </dgm:prSet>
      <dgm:spPr/>
    </dgm:pt>
    <dgm:pt modelId="{AA4B38DC-FEA0-4D55-A107-CAE71796E9D5}" type="pres">
      <dgm:prSet presAssocID="{69BFA3C0-C639-46C5-B021-FC860F992742}" presName="descendantText" presStyleLbl="alignAccFollowNode1" presStyleIdx="2" presStyleCnt="5">
        <dgm:presLayoutVars>
          <dgm:bulletEnabled/>
        </dgm:presLayoutVars>
      </dgm:prSet>
      <dgm:spPr/>
    </dgm:pt>
    <dgm:pt modelId="{69E79A36-8F9E-4F03-8331-09DCC0707744}" type="pres">
      <dgm:prSet presAssocID="{487FBC08-FAE0-49DD-AF7B-4FAD45CD40AE}" presName="sp" presStyleCnt="0"/>
      <dgm:spPr/>
    </dgm:pt>
    <dgm:pt modelId="{9D81463A-CBA8-4648-9329-FAD07D506981}" type="pres">
      <dgm:prSet presAssocID="{5F94A2D9-85F9-4417-AE51-3D1E2B449681}" presName="linNode" presStyleCnt="0"/>
      <dgm:spPr/>
    </dgm:pt>
    <dgm:pt modelId="{A50FA674-0DEA-49D9-AFAE-36EF356439CC}" type="pres">
      <dgm:prSet presAssocID="{5F94A2D9-85F9-4417-AE51-3D1E2B449681}" presName="parentText" presStyleLbl="alignNode1" presStyleIdx="3" presStyleCnt="5">
        <dgm:presLayoutVars>
          <dgm:chMax val="1"/>
          <dgm:bulletEnabled/>
        </dgm:presLayoutVars>
      </dgm:prSet>
      <dgm:spPr/>
    </dgm:pt>
    <dgm:pt modelId="{43F34CBB-AB11-4F57-ABD1-E3D51D91305A}" type="pres">
      <dgm:prSet presAssocID="{5F94A2D9-85F9-4417-AE51-3D1E2B449681}" presName="descendantText" presStyleLbl="alignAccFollowNode1" presStyleIdx="3" presStyleCnt="5">
        <dgm:presLayoutVars>
          <dgm:bulletEnabled/>
        </dgm:presLayoutVars>
      </dgm:prSet>
      <dgm:spPr/>
    </dgm:pt>
    <dgm:pt modelId="{98BFCCB3-9FB8-403C-B50C-F43D97B679A5}" type="pres">
      <dgm:prSet presAssocID="{0432725D-21EA-4A0F-B0E0-C87D83609FB1}" presName="sp" presStyleCnt="0"/>
      <dgm:spPr/>
    </dgm:pt>
    <dgm:pt modelId="{58AD71E8-FBB4-4BE6-B7F1-7CB9447CCFA4}" type="pres">
      <dgm:prSet presAssocID="{B0D60302-A93F-4B67-ACF1-2AE6432B46AC}" presName="linNode" presStyleCnt="0"/>
      <dgm:spPr/>
    </dgm:pt>
    <dgm:pt modelId="{0A37A522-F272-4740-A03A-76E54792B05A}" type="pres">
      <dgm:prSet presAssocID="{B0D60302-A93F-4B67-ACF1-2AE6432B46AC}" presName="parentText" presStyleLbl="alignNode1" presStyleIdx="4" presStyleCnt="5">
        <dgm:presLayoutVars>
          <dgm:chMax val="1"/>
          <dgm:bulletEnabled/>
        </dgm:presLayoutVars>
      </dgm:prSet>
      <dgm:spPr/>
    </dgm:pt>
    <dgm:pt modelId="{221EA84C-16D5-4795-AEC6-30A8AD56ADC5}" type="pres">
      <dgm:prSet presAssocID="{B0D60302-A93F-4B67-ACF1-2AE6432B46AC}" presName="descendantText" presStyleLbl="alignAccFollowNode1" presStyleIdx="4" presStyleCnt="5">
        <dgm:presLayoutVars>
          <dgm:bulletEnabled/>
        </dgm:presLayoutVars>
      </dgm:prSet>
      <dgm:spPr/>
    </dgm:pt>
  </dgm:ptLst>
  <dgm:cxnLst>
    <dgm:cxn modelId="{A294BE13-239C-422F-8C54-E13E676FE870}" srcId="{B0D60302-A93F-4B67-ACF1-2AE6432B46AC}" destId="{23D6DA78-44B1-41E5-8052-97F511DE4599}" srcOrd="0" destOrd="0" parTransId="{4E580ECD-73DC-4776-B533-43B107E758CA}" sibTransId="{93399900-3158-402F-8BC7-47B645509689}"/>
    <dgm:cxn modelId="{32A1E31D-97C8-4E93-8C15-8420877C67DE}" srcId="{347F47F4-406B-4A62-812B-2489CB068BFF}" destId="{5F94A2D9-85F9-4417-AE51-3D1E2B449681}" srcOrd="3" destOrd="0" parTransId="{376B7B47-E668-46A7-9C3C-0340A1DFB128}" sibTransId="{0432725D-21EA-4A0F-B0E0-C87D83609FB1}"/>
    <dgm:cxn modelId="{22CB5021-210C-48DA-A92E-A8F641BBC5E7}" srcId="{347F47F4-406B-4A62-812B-2489CB068BFF}" destId="{D0FB3397-F437-45AE-B910-BCFF78149E7A}" srcOrd="1" destOrd="0" parTransId="{3483075F-AF16-4845-9B31-EE25725F6F51}" sibTransId="{62E476C8-7519-4DBF-9EBA-CF23B3F72136}"/>
    <dgm:cxn modelId="{8101B923-9F14-49AE-9B78-1884B09F0589}" type="presOf" srcId="{69BFA3C0-C639-46C5-B021-FC860F992742}" destId="{99BFD2EF-2040-421F-9E0D-B9E0C6AB0B8B}" srcOrd="0" destOrd="0" presId="urn:microsoft.com/office/officeart/2016/7/layout/VerticalSolidActionList"/>
    <dgm:cxn modelId="{33C4A029-216B-4123-BB3F-A36E56AB2BD1}" type="presOf" srcId="{347F47F4-406B-4A62-812B-2489CB068BFF}" destId="{4544B5C8-87C8-43BD-80BB-055000992125}" srcOrd="0" destOrd="0" presId="urn:microsoft.com/office/officeart/2016/7/layout/VerticalSolidActionList"/>
    <dgm:cxn modelId="{8C60482E-2775-4E53-A7D7-0F5DA341646F}" type="presOf" srcId="{3B0C92EE-0BAE-49A7-A339-C2A5485102CA}" destId="{4252386A-5BE8-4492-9857-A66204585BC4}" srcOrd="0" destOrd="0" presId="urn:microsoft.com/office/officeart/2016/7/layout/VerticalSolidActionList"/>
    <dgm:cxn modelId="{AD466240-DDCD-4BA4-A2D0-3B0198132981}" type="presOf" srcId="{D0FB3397-F437-45AE-B910-BCFF78149E7A}" destId="{792EE194-D5EE-4BE9-871C-882FC98F82A6}" srcOrd="0" destOrd="0" presId="urn:microsoft.com/office/officeart/2016/7/layout/VerticalSolidActionList"/>
    <dgm:cxn modelId="{02EF274B-17B4-4A2E-A110-5BDECB011E5B}" type="presOf" srcId="{23D6DA78-44B1-41E5-8052-97F511DE4599}" destId="{221EA84C-16D5-4795-AEC6-30A8AD56ADC5}" srcOrd="0" destOrd="0" presId="urn:microsoft.com/office/officeart/2016/7/layout/VerticalSolidActionList"/>
    <dgm:cxn modelId="{4E2BA04E-FFB8-4CDE-9FD6-1EDB9DB0DB73}" type="presOf" srcId="{5F94A2D9-85F9-4417-AE51-3D1E2B449681}" destId="{A50FA674-0DEA-49D9-AFAE-36EF356439CC}" srcOrd="0" destOrd="0" presId="urn:microsoft.com/office/officeart/2016/7/layout/VerticalSolidActionList"/>
    <dgm:cxn modelId="{4B077E67-6C6B-40EE-BC20-EA65E9FD7557}" type="presOf" srcId="{62B85B85-9DD8-495F-AE6D-E6F3FA3B8605}" destId="{AA4B38DC-FEA0-4D55-A107-CAE71796E9D5}" srcOrd="0" destOrd="0" presId="urn:microsoft.com/office/officeart/2016/7/layout/VerticalSolidActionList"/>
    <dgm:cxn modelId="{5494C16D-8C73-402E-B19D-0ED478DB6A03}" type="presOf" srcId="{6CBA5395-1FC6-49B0-93AE-26214D648F1A}" destId="{3BF2EB0B-0113-47A5-985C-1FED1DED74D0}" srcOrd="0" destOrd="0" presId="urn:microsoft.com/office/officeart/2016/7/layout/VerticalSolidActionList"/>
    <dgm:cxn modelId="{411C1E77-192E-4EB5-AFBF-FEC21CB6E0B8}" srcId="{347F47F4-406B-4A62-812B-2489CB068BFF}" destId="{3B0C92EE-0BAE-49A7-A339-C2A5485102CA}" srcOrd="0" destOrd="0" parTransId="{BAE0B11D-21CE-4B2F-B24B-623840A89152}" sibTransId="{F33EE056-8677-46BF-BD97-58F6088924FF}"/>
    <dgm:cxn modelId="{1AABECA3-E1F6-478C-AFBE-17B748330041}" srcId="{347F47F4-406B-4A62-812B-2489CB068BFF}" destId="{B0D60302-A93F-4B67-ACF1-2AE6432B46AC}" srcOrd="4" destOrd="0" parTransId="{E5BC2BD0-F582-4E1D-8883-A7BF36C8683F}" sibTransId="{F2877654-123B-4192-A6EB-FB521C2E2308}"/>
    <dgm:cxn modelId="{E6E27EB3-94EF-4FF3-ACAB-F04D2AF8EDD3}" srcId="{347F47F4-406B-4A62-812B-2489CB068BFF}" destId="{69BFA3C0-C639-46C5-B021-FC860F992742}" srcOrd="2" destOrd="0" parTransId="{69FFB58C-4B5C-4593-8331-0DD6013C17CF}" sibTransId="{487FBC08-FAE0-49DD-AF7B-4FAD45CD40AE}"/>
    <dgm:cxn modelId="{DFAC52B8-650D-463C-84D0-19C041FD88C2}" type="presOf" srcId="{5C37EDF7-9D0C-487E-8E30-A29D0D443C20}" destId="{0FD02300-FB94-4021-8913-D373F84E1A10}" srcOrd="0" destOrd="0" presId="urn:microsoft.com/office/officeart/2016/7/layout/VerticalSolidActionList"/>
    <dgm:cxn modelId="{C8776BBD-9CA0-4954-A67A-63A4DF10C8D4}" type="presOf" srcId="{B0D60302-A93F-4B67-ACF1-2AE6432B46AC}" destId="{0A37A522-F272-4740-A03A-76E54792B05A}" srcOrd="0" destOrd="0" presId="urn:microsoft.com/office/officeart/2016/7/layout/VerticalSolidActionList"/>
    <dgm:cxn modelId="{51A381C0-3F44-47A1-A685-167FE463B1E1}" srcId="{69BFA3C0-C639-46C5-B021-FC860F992742}" destId="{62B85B85-9DD8-495F-AE6D-E6F3FA3B8605}" srcOrd="0" destOrd="0" parTransId="{F118D75B-E53B-495B-B5B0-9DE91A4A78C0}" sibTransId="{5B573812-343F-426F-8CED-32079F583F6D}"/>
    <dgm:cxn modelId="{0D9490C0-E258-41DD-AFEB-9416F8093A9A}" srcId="{D0FB3397-F437-45AE-B910-BCFF78149E7A}" destId="{5C37EDF7-9D0C-487E-8E30-A29D0D443C20}" srcOrd="0" destOrd="0" parTransId="{0D3ED95E-A731-4AD2-A4AD-D09DFF1B72DC}" sibTransId="{5FB41568-249F-4786-935C-7105662B54B3}"/>
    <dgm:cxn modelId="{58B176CA-A2ED-416A-9B6F-0E420595D4AB}" srcId="{5F94A2D9-85F9-4417-AE51-3D1E2B449681}" destId="{E33952C9-0C98-4BC1-8AA5-75FB3A3EA3AD}" srcOrd="0" destOrd="0" parTransId="{8BB273BD-8D0A-46CC-886A-04BBF84B84A4}" sibTransId="{855398C6-54E7-4C84-A500-367F20D25CD3}"/>
    <dgm:cxn modelId="{56A922E1-5898-4A89-A152-313B83FAB8AD}" srcId="{3B0C92EE-0BAE-49A7-A339-C2A5485102CA}" destId="{6CBA5395-1FC6-49B0-93AE-26214D648F1A}" srcOrd="0" destOrd="0" parTransId="{0BCCC6FE-9C5F-4007-A8D6-2C473BED48EB}" sibTransId="{CFF007ED-B439-4459-92D2-FC56C82F7ECC}"/>
    <dgm:cxn modelId="{F4F973F2-524D-4A74-9430-FAC503AD2713}" type="presOf" srcId="{E33952C9-0C98-4BC1-8AA5-75FB3A3EA3AD}" destId="{43F34CBB-AB11-4F57-ABD1-E3D51D91305A}" srcOrd="0" destOrd="0" presId="urn:microsoft.com/office/officeart/2016/7/layout/VerticalSolidActionList"/>
    <dgm:cxn modelId="{D56CD033-7AE4-4615-A3A6-A89EBEBE5364}" type="presParOf" srcId="{4544B5C8-87C8-43BD-80BB-055000992125}" destId="{069444E1-A10E-438C-9A25-9F2D619CF019}" srcOrd="0" destOrd="0" presId="urn:microsoft.com/office/officeart/2016/7/layout/VerticalSolidActionList"/>
    <dgm:cxn modelId="{7F48F016-07A3-41EE-ACA2-5ED478ECF02D}" type="presParOf" srcId="{069444E1-A10E-438C-9A25-9F2D619CF019}" destId="{4252386A-5BE8-4492-9857-A66204585BC4}" srcOrd="0" destOrd="0" presId="urn:microsoft.com/office/officeart/2016/7/layout/VerticalSolidActionList"/>
    <dgm:cxn modelId="{DF5F4DD5-CB6E-4B28-8269-DEAC179F9D2C}" type="presParOf" srcId="{069444E1-A10E-438C-9A25-9F2D619CF019}" destId="{3BF2EB0B-0113-47A5-985C-1FED1DED74D0}" srcOrd="1" destOrd="0" presId="urn:microsoft.com/office/officeart/2016/7/layout/VerticalSolidActionList"/>
    <dgm:cxn modelId="{CDFB0964-8306-425D-BC4F-DBAA8B96C9E5}" type="presParOf" srcId="{4544B5C8-87C8-43BD-80BB-055000992125}" destId="{1AB3E450-A41F-499F-9143-D504F7E8FEB0}" srcOrd="1" destOrd="0" presId="urn:microsoft.com/office/officeart/2016/7/layout/VerticalSolidActionList"/>
    <dgm:cxn modelId="{EF17485A-62F6-4F7F-9E39-CCDC1FA879E9}" type="presParOf" srcId="{4544B5C8-87C8-43BD-80BB-055000992125}" destId="{48A72992-9499-40F9-A4AD-9C7EF9D99173}" srcOrd="2" destOrd="0" presId="urn:microsoft.com/office/officeart/2016/7/layout/VerticalSolidActionList"/>
    <dgm:cxn modelId="{8D4F6555-FF7A-455E-95C4-D2DA02292FE8}" type="presParOf" srcId="{48A72992-9499-40F9-A4AD-9C7EF9D99173}" destId="{792EE194-D5EE-4BE9-871C-882FC98F82A6}" srcOrd="0" destOrd="0" presId="urn:microsoft.com/office/officeart/2016/7/layout/VerticalSolidActionList"/>
    <dgm:cxn modelId="{06AB0FA6-1285-4B80-B255-E45D72E1889A}" type="presParOf" srcId="{48A72992-9499-40F9-A4AD-9C7EF9D99173}" destId="{0FD02300-FB94-4021-8913-D373F84E1A10}" srcOrd="1" destOrd="0" presId="urn:microsoft.com/office/officeart/2016/7/layout/VerticalSolidActionList"/>
    <dgm:cxn modelId="{A3D8C948-D66B-4260-B774-5EFFC9159652}" type="presParOf" srcId="{4544B5C8-87C8-43BD-80BB-055000992125}" destId="{053E4202-2C09-4934-9B6C-F41A112DA2E0}" srcOrd="3" destOrd="0" presId="urn:microsoft.com/office/officeart/2016/7/layout/VerticalSolidActionList"/>
    <dgm:cxn modelId="{3B05C4BA-5402-4D6E-BAEE-F8616DB4F8A3}" type="presParOf" srcId="{4544B5C8-87C8-43BD-80BB-055000992125}" destId="{7CD82013-0221-41EA-949A-0F9E0A3057BD}" srcOrd="4" destOrd="0" presId="urn:microsoft.com/office/officeart/2016/7/layout/VerticalSolidActionList"/>
    <dgm:cxn modelId="{50DCF951-822F-40E1-A90E-6AAC7C1BF553}" type="presParOf" srcId="{7CD82013-0221-41EA-949A-0F9E0A3057BD}" destId="{99BFD2EF-2040-421F-9E0D-B9E0C6AB0B8B}" srcOrd="0" destOrd="0" presId="urn:microsoft.com/office/officeart/2016/7/layout/VerticalSolidActionList"/>
    <dgm:cxn modelId="{A72B10EC-D3FA-4973-B895-F78E152EC09C}" type="presParOf" srcId="{7CD82013-0221-41EA-949A-0F9E0A3057BD}" destId="{AA4B38DC-FEA0-4D55-A107-CAE71796E9D5}" srcOrd="1" destOrd="0" presId="urn:microsoft.com/office/officeart/2016/7/layout/VerticalSolidActionList"/>
    <dgm:cxn modelId="{DAAEF60B-2573-45A4-89BE-49D58264AB75}" type="presParOf" srcId="{4544B5C8-87C8-43BD-80BB-055000992125}" destId="{69E79A36-8F9E-4F03-8331-09DCC0707744}" srcOrd="5" destOrd="0" presId="urn:microsoft.com/office/officeart/2016/7/layout/VerticalSolidActionList"/>
    <dgm:cxn modelId="{4AB5D30C-96AA-49E1-8A54-F34FB5EFFE37}" type="presParOf" srcId="{4544B5C8-87C8-43BD-80BB-055000992125}" destId="{9D81463A-CBA8-4648-9329-FAD07D506981}" srcOrd="6" destOrd="0" presId="urn:microsoft.com/office/officeart/2016/7/layout/VerticalSolidActionList"/>
    <dgm:cxn modelId="{2A7465F1-4ADC-4925-A2D2-251430B7447A}" type="presParOf" srcId="{9D81463A-CBA8-4648-9329-FAD07D506981}" destId="{A50FA674-0DEA-49D9-AFAE-36EF356439CC}" srcOrd="0" destOrd="0" presId="urn:microsoft.com/office/officeart/2016/7/layout/VerticalSolidActionList"/>
    <dgm:cxn modelId="{399162EF-D910-41D0-A391-0DF52AF5D005}" type="presParOf" srcId="{9D81463A-CBA8-4648-9329-FAD07D506981}" destId="{43F34CBB-AB11-4F57-ABD1-E3D51D91305A}" srcOrd="1" destOrd="0" presId="urn:microsoft.com/office/officeart/2016/7/layout/VerticalSolidActionList"/>
    <dgm:cxn modelId="{A5E30A7F-4947-43A0-93D6-D5204DDF73A3}" type="presParOf" srcId="{4544B5C8-87C8-43BD-80BB-055000992125}" destId="{98BFCCB3-9FB8-403C-B50C-F43D97B679A5}" srcOrd="7" destOrd="0" presId="urn:microsoft.com/office/officeart/2016/7/layout/VerticalSolidActionList"/>
    <dgm:cxn modelId="{DE3CDE34-9DB2-4CC6-B7D9-49C95C398009}" type="presParOf" srcId="{4544B5C8-87C8-43BD-80BB-055000992125}" destId="{58AD71E8-FBB4-4BE6-B7F1-7CB9447CCFA4}" srcOrd="8" destOrd="0" presId="urn:microsoft.com/office/officeart/2016/7/layout/VerticalSolidActionList"/>
    <dgm:cxn modelId="{357B6844-629C-4ABC-9C03-669EB9382328}" type="presParOf" srcId="{58AD71E8-FBB4-4BE6-B7F1-7CB9447CCFA4}" destId="{0A37A522-F272-4740-A03A-76E54792B05A}" srcOrd="0" destOrd="0" presId="urn:microsoft.com/office/officeart/2016/7/layout/VerticalSolidActionList"/>
    <dgm:cxn modelId="{96558CAE-FFC1-4189-BD46-C208F4507006}" type="presParOf" srcId="{58AD71E8-FBB4-4BE6-B7F1-7CB9447CCFA4}" destId="{221EA84C-16D5-4795-AEC6-30A8AD56ADC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4C9EC1-84C7-4149-8880-4BFD234B0C7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6EFE81F-1DAB-450D-B982-C00C6898E11A}">
      <dgm:prSet custT="1"/>
      <dgm:spPr/>
      <dgm:t>
        <a:bodyPr/>
        <a:lstStyle/>
        <a:p>
          <a:r>
            <a:rPr lang="en-US" sz="1600" b="0" i="0" dirty="0"/>
            <a:t>There is some evidence that vitamin D may also be important for your health after a diagnosis of melanoma. Have your Vitamin D level drawn, and supplement as prescribed by your Provider. </a:t>
          </a:r>
          <a:endParaRPr lang="en-US" sz="1600" dirty="0"/>
        </a:p>
      </dgm:t>
    </dgm:pt>
    <dgm:pt modelId="{EBF1C831-8E31-4247-85AF-AE03F0A2A23A}" type="parTrans" cxnId="{65AE3434-BF10-4255-A0A7-70A94BACB31B}">
      <dgm:prSet/>
      <dgm:spPr/>
      <dgm:t>
        <a:bodyPr/>
        <a:lstStyle/>
        <a:p>
          <a:endParaRPr lang="en-US"/>
        </a:p>
      </dgm:t>
    </dgm:pt>
    <dgm:pt modelId="{FA52EC2D-6347-4DC9-BB03-9BF3C2FE554A}" type="sibTrans" cxnId="{65AE3434-BF10-4255-A0A7-70A94BACB31B}">
      <dgm:prSet/>
      <dgm:spPr/>
      <dgm:t>
        <a:bodyPr/>
        <a:lstStyle/>
        <a:p>
          <a:endParaRPr lang="en-US"/>
        </a:p>
      </dgm:t>
    </dgm:pt>
    <dgm:pt modelId="{867FE186-BA70-46CB-A630-87E310203086}">
      <dgm:prSet custT="1"/>
      <dgm:spPr/>
      <dgm:t>
        <a:bodyPr/>
        <a:lstStyle/>
        <a:p>
          <a:r>
            <a:rPr lang="en-US" sz="1400" b="0" i="0" dirty="0"/>
            <a:t>Niacinamide, not Niacin (vitamin B</a:t>
          </a:r>
          <a:r>
            <a:rPr lang="en-US" sz="1400" b="0" i="0" baseline="-25000" dirty="0"/>
            <a:t>3,</a:t>
          </a:r>
          <a:r>
            <a:rPr lang="en-US" sz="1400" b="0" i="0" dirty="0"/>
            <a:t>) has a range of photoprotective effects; it enhances DNA repair, reduces UV radiation-induced suppression of skin immune responses, modulates inflammatory cytokine production and skin barrier function and restores cellular energy levels after UV exposure. 500 mg twice daily of Niacinamide has been shown to reduce actinic keratoses and nonmelanoma skin cancer incidence in high-risk individuals, making this a nontoxic and accessible option for skin cancer prevention in this population.</a:t>
          </a:r>
          <a:endParaRPr lang="en-US" sz="1400" dirty="0"/>
        </a:p>
      </dgm:t>
    </dgm:pt>
    <dgm:pt modelId="{92A818B1-FA9C-4853-AC02-5DBCC90C2134}" type="parTrans" cxnId="{32B11EFA-7E79-4B40-BF76-9EE600AE147C}">
      <dgm:prSet/>
      <dgm:spPr/>
      <dgm:t>
        <a:bodyPr/>
        <a:lstStyle/>
        <a:p>
          <a:endParaRPr lang="en-US"/>
        </a:p>
      </dgm:t>
    </dgm:pt>
    <dgm:pt modelId="{7B22EAB1-B65C-4943-80A1-F4DCA686CEC2}" type="sibTrans" cxnId="{32B11EFA-7E79-4B40-BF76-9EE600AE147C}">
      <dgm:prSet/>
      <dgm:spPr/>
      <dgm:t>
        <a:bodyPr/>
        <a:lstStyle/>
        <a:p>
          <a:endParaRPr lang="en-US"/>
        </a:p>
      </dgm:t>
    </dgm:pt>
    <dgm:pt modelId="{3DD90ACF-6BE7-4EC3-942F-BE10F1E848C2}" type="pres">
      <dgm:prSet presAssocID="{6B4C9EC1-84C7-4149-8880-4BFD234B0C72}" presName="vert0" presStyleCnt="0">
        <dgm:presLayoutVars>
          <dgm:dir/>
          <dgm:animOne val="branch"/>
          <dgm:animLvl val="lvl"/>
        </dgm:presLayoutVars>
      </dgm:prSet>
      <dgm:spPr/>
    </dgm:pt>
    <dgm:pt modelId="{226F65C2-0D89-4EB9-B1A6-386371C25888}" type="pres">
      <dgm:prSet presAssocID="{06EFE81F-1DAB-450D-B982-C00C6898E11A}" presName="thickLine" presStyleLbl="alignNode1" presStyleIdx="0" presStyleCnt="2"/>
      <dgm:spPr/>
    </dgm:pt>
    <dgm:pt modelId="{F26BFB27-BF15-4005-8045-5C2D6545FB1F}" type="pres">
      <dgm:prSet presAssocID="{06EFE81F-1DAB-450D-B982-C00C6898E11A}" presName="horz1" presStyleCnt="0"/>
      <dgm:spPr/>
    </dgm:pt>
    <dgm:pt modelId="{67C7C409-0E22-4E4C-9BDA-277CD33F5021}" type="pres">
      <dgm:prSet presAssocID="{06EFE81F-1DAB-450D-B982-C00C6898E11A}" presName="tx1" presStyleLbl="revTx" presStyleIdx="0" presStyleCnt="2"/>
      <dgm:spPr/>
    </dgm:pt>
    <dgm:pt modelId="{DD506928-70CB-4538-A254-9BCCF2EC51D2}" type="pres">
      <dgm:prSet presAssocID="{06EFE81F-1DAB-450D-B982-C00C6898E11A}" presName="vert1" presStyleCnt="0"/>
      <dgm:spPr/>
    </dgm:pt>
    <dgm:pt modelId="{695572B6-4248-4EB4-B24A-A40902DF73CA}" type="pres">
      <dgm:prSet presAssocID="{867FE186-BA70-46CB-A630-87E310203086}" presName="thickLine" presStyleLbl="alignNode1" presStyleIdx="1" presStyleCnt="2"/>
      <dgm:spPr/>
    </dgm:pt>
    <dgm:pt modelId="{19CDC4EC-6E74-4B5A-BE8D-A72BE9126B2A}" type="pres">
      <dgm:prSet presAssocID="{867FE186-BA70-46CB-A630-87E310203086}" presName="horz1" presStyleCnt="0"/>
      <dgm:spPr/>
    </dgm:pt>
    <dgm:pt modelId="{5021FED0-218A-4B30-9D77-29C0C3110F1B}" type="pres">
      <dgm:prSet presAssocID="{867FE186-BA70-46CB-A630-87E310203086}" presName="tx1" presStyleLbl="revTx" presStyleIdx="1" presStyleCnt="2"/>
      <dgm:spPr/>
    </dgm:pt>
    <dgm:pt modelId="{C6946AD7-B542-4685-A37E-22DDFE1A5934}" type="pres">
      <dgm:prSet presAssocID="{867FE186-BA70-46CB-A630-87E310203086}" presName="vert1" presStyleCnt="0"/>
      <dgm:spPr/>
    </dgm:pt>
  </dgm:ptLst>
  <dgm:cxnLst>
    <dgm:cxn modelId="{27CFE309-E2AA-4B79-8A6F-AA33B77445F5}" type="presOf" srcId="{867FE186-BA70-46CB-A630-87E310203086}" destId="{5021FED0-218A-4B30-9D77-29C0C3110F1B}" srcOrd="0" destOrd="0" presId="urn:microsoft.com/office/officeart/2008/layout/LinedList"/>
    <dgm:cxn modelId="{65AE3434-BF10-4255-A0A7-70A94BACB31B}" srcId="{6B4C9EC1-84C7-4149-8880-4BFD234B0C72}" destId="{06EFE81F-1DAB-450D-B982-C00C6898E11A}" srcOrd="0" destOrd="0" parTransId="{EBF1C831-8E31-4247-85AF-AE03F0A2A23A}" sibTransId="{FA52EC2D-6347-4DC9-BB03-9BF3C2FE554A}"/>
    <dgm:cxn modelId="{AB657043-912E-4FA3-B313-C76935D3561C}" type="presOf" srcId="{6B4C9EC1-84C7-4149-8880-4BFD234B0C72}" destId="{3DD90ACF-6BE7-4EC3-942F-BE10F1E848C2}" srcOrd="0" destOrd="0" presId="urn:microsoft.com/office/officeart/2008/layout/LinedList"/>
    <dgm:cxn modelId="{21948C76-1ECB-48F4-ACA1-47115DACDE0C}" type="presOf" srcId="{06EFE81F-1DAB-450D-B982-C00C6898E11A}" destId="{67C7C409-0E22-4E4C-9BDA-277CD33F5021}" srcOrd="0" destOrd="0" presId="urn:microsoft.com/office/officeart/2008/layout/LinedList"/>
    <dgm:cxn modelId="{32B11EFA-7E79-4B40-BF76-9EE600AE147C}" srcId="{6B4C9EC1-84C7-4149-8880-4BFD234B0C72}" destId="{867FE186-BA70-46CB-A630-87E310203086}" srcOrd="1" destOrd="0" parTransId="{92A818B1-FA9C-4853-AC02-5DBCC90C2134}" sibTransId="{7B22EAB1-B65C-4943-80A1-F4DCA686CEC2}"/>
    <dgm:cxn modelId="{C98CACB9-EA1C-4CD8-A9E4-91EC232C0E6C}" type="presParOf" srcId="{3DD90ACF-6BE7-4EC3-942F-BE10F1E848C2}" destId="{226F65C2-0D89-4EB9-B1A6-386371C25888}" srcOrd="0" destOrd="0" presId="urn:microsoft.com/office/officeart/2008/layout/LinedList"/>
    <dgm:cxn modelId="{E85BED36-5B8A-46E7-A47E-951E185C7556}" type="presParOf" srcId="{3DD90ACF-6BE7-4EC3-942F-BE10F1E848C2}" destId="{F26BFB27-BF15-4005-8045-5C2D6545FB1F}" srcOrd="1" destOrd="0" presId="urn:microsoft.com/office/officeart/2008/layout/LinedList"/>
    <dgm:cxn modelId="{26A0014B-F253-4B6E-A2FC-D6BF17AB6531}" type="presParOf" srcId="{F26BFB27-BF15-4005-8045-5C2D6545FB1F}" destId="{67C7C409-0E22-4E4C-9BDA-277CD33F5021}" srcOrd="0" destOrd="0" presId="urn:microsoft.com/office/officeart/2008/layout/LinedList"/>
    <dgm:cxn modelId="{3FCA3271-83DB-4201-9035-ED009C94F266}" type="presParOf" srcId="{F26BFB27-BF15-4005-8045-5C2D6545FB1F}" destId="{DD506928-70CB-4538-A254-9BCCF2EC51D2}" srcOrd="1" destOrd="0" presId="urn:microsoft.com/office/officeart/2008/layout/LinedList"/>
    <dgm:cxn modelId="{C28B75EB-25EF-4A08-A3CC-4279C2BB5506}" type="presParOf" srcId="{3DD90ACF-6BE7-4EC3-942F-BE10F1E848C2}" destId="{695572B6-4248-4EB4-B24A-A40902DF73CA}" srcOrd="2" destOrd="0" presId="urn:microsoft.com/office/officeart/2008/layout/LinedList"/>
    <dgm:cxn modelId="{C7C8CAC9-EF79-41E6-BDD4-DA61CB222DFE}" type="presParOf" srcId="{3DD90ACF-6BE7-4EC3-942F-BE10F1E848C2}" destId="{19CDC4EC-6E74-4B5A-BE8D-A72BE9126B2A}" srcOrd="3" destOrd="0" presId="urn:microsoft.com/office/officeart/2008/layout/LinedList"/>
    <dgm:cxn modelId="{A69335E0-B11F-487C-8466-94DF0616B9C7}" type="presParOf" srcId="{19CDC4EC-6E74-4B5A-BE8D-A72BE9126B2A}" destId="{5021FED0-218A-4B30-9D77-29C0C3110F1B}" srcOrd="0" destOrd="0" presId="urn:microsoft.com/office/officeart/2008/layout/LinedList"/>
    <dgm:cxn modelId="{07537586-47F1-4C43-8E66-AD659DE2581A}" type="presParOf" srcId="{19CDC4EC-6E74-4B5A-BE8D-A72BE9126B2A}" destId="{C6946AD7-B542-4685-A37E-22DDFE1A593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92D56-D814-4D0D-ABDB-59C2CA11A9E3}">
      <dsp:nvSpPr>
        <dsp:cNvPr id="0" name=""/>
        <dsp:cNvSpPr/>
      </dsp:nvSpPr>
      <dsp:spPr>
        <a:xfrm>
          <a:off x="0" y="1802"/>
          <a:ext cx="4231481"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658604-76EE-4CB8-844F-DB567526C974}">
      <dsp:nvSpPr>
        <dsp:cNvPr id="0" name=""/>
        <dsp:cNvSpPr/>
      </dsp:nvSpPr>
      <dsp:spPr>
        <a:xfrm>
          <a:off x="0" y="1802"/>
          <a:ext cx="4231481" cy="122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Basal Cell Carcinoma</a:t>
          </a:r>
        </a:p>
      </dsp:txBody>
      <dsp:txXfrm>
        <a:off x="0" y="1802"/>
        <a:ext cx="4231481" cy="1229110"/>
      </dsp:txXfrm>
    </dsp:sp>
    <dsp:sp modelId="{E2ED58CF-D792-4A6C-9219-BB0BBBA365B1}">
      <dsp:nvSpPr>
        <dsp:cNvPr id="0" name=""/>
        <dsp:cNvSpPr/>
      </dsp:nvSpPr>
      <dsp:spPr>
        <a:xfrm>
          <a:off x="0" y="1230913"/>
          <a:ext cx="4231481" cy="0"/>
        </a:xfrm>
        <a:prstGeom prst="line">
          <a:avLst/>
        </a:prstGeom>
        <a:solidFill>
          <a:schemeClr val="accent2">
            <a:hueOff val="-3670562"/>
            <a:satOff val="16196"/>
            <a:lumOff val="-2745"/>
            <a:alphaOff val="0"/>
          </a:schemeClr>
        </a:solidFill>
        <a:ln w="15875"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9C013-0D28-4FCB-9A3B-6ECC55ACA589}">
      <dsp:nvSpPr>
        <dsp:cNvPr id="0" name=""/>
        <dsp:cNvSpPr/>
      </dsp:nvSpPr>
      <dsp:spPr>
        <a:xfrm>
          <a:off x="0" y="1230913"/>
          <a:ext cx="4231481" cy="122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Squamous Cell Carcinoma</a:t>
          </a:r>
        </a:p>
      </dsp:txBody>
      <dsp:txXfrm>
        <a:off x="0" y="1230913"/>
        <a:ext cx="4231481" cy="1229110"/>
      </dsp:txXfrm>
    </dsp:sp>
    <dsp:sp modelId="{6A9779B8-6CBF-4185-9524-5199672A1A7D}">
      <dsp:nvSpPr>
        <dsp:cNvPr id="0" name=""/>
        <dsp:cNvSpPr/>
      </dsp:nvSpPr>
      <dsp:spPr>
        <a:xfrm>
          <a:off x="0" y="2460023"/>
          <a:ext cx="4231481"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87C65-3C03-419C-8C4C-31BD52D54494}">
      <dsp:nvSpPr>
        <dsp:cNvPr id="0" name=""/>
        <dsp:cNvSpPr/>
      </dsp:nvSpPr>
      <dsp:spPr>
        <a:xfrm>
          <a:off x="0" y="2460023"/>
          <a:ext cx="4231481" cy="122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Melanoma</a:t>
          </a:r>
        </a:p>
      </dsp:txBody>
      <dsp:txXfrm>
        <a:off x="0" y="2460023"/>
        <a:ext cx="4231481" cy="1229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F63FE-47B0-4488-B6D4-3B835384F350}">
      <dsp:nvSpPr>
        <dsp:cNvPr id="0" name=""/>
        <dsp:cNvSpPr/>
      </dsp:nvSpPr>
      <dsp:spPr>
        <a:xfrm>
          <a:off x="2135" y="407160"/>
          <a:ext cx="1694401" cy="101664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People with fair skin </a:t>
          </a:r>
        </a:p>
      </dsp:txBody>
      <dsp:txXfrm>
        <a:off x="2135" y="407160"/>
        <a:ext cx="1694401" cy="1016640"/>
      </dsp:txXfrm>
    </dsp:sp>
    <dsp:sp modelId="{440204D9-4CA1-440E-828D-CE14E1378FC1}">
      <dsp:nvSpPr>
        <dsp:cNvPr id="0" name=""/>
        <dsp:cNvSpPr/>
      </dsp:nvSpPr>
      <dsp:spPr>
        <a:xfrm>
          <a:off x="1865977" y="407160"/>
          <a:ext cx="1694401" cy="101664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People who spend a significant amount of time in the sun</a:t>
          </a:r>
        </a:p>
      </dsp:txBody>
      <dsp:txXfrm>
        <a:off x="1865977" y="407160"/>
        <a:ext cx="1694401" cy="1016640"/>
      </dsp:txXfrm>
    </dsp:sp>
    <dsp:sp modelId="{99788988-B896-4286-9D9F-7DF7236506F3}">
      <dsp:nvSpPr>
        <dsp:cNvPr id="0" name=""/>
        <dsp:cNvSpPr/>
      </dsp:nvSpPr>
      <dsp:spPr>
        <a:xfrm>
          <a:off x="3729818" y="407160"/>
          <a:ext cx="1694401" cy="101664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People with a history of skin cancer</a:t>
          </a:r>
        </a:p>
      </dsp:txBody>
      <dsp:txXfrm>
        <a:off x="3729818" y="407160"/>
        <a:ext cx="1694401" cy="1016640"/>
      </dsp:txXfrm>
    </dsp:sp>
    <dsp:sp modelId="{3128CA5C-C588-482C-88CD-18501217E7CF}">
      <dsp:nvSpPr>
        <dsp:cNvPr id="0" name=""/>
        <dsp:cNvSpPr/>
      </dsp:nvSpPr>
      <dsp:spPr>
        <a:xfrm>
          <a:off x="5593659" y="407160"/>
          <a:ext cx="1694401" cy="101664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People with a history of blistering sunburns</a:t>
          </a:r>
        </a:p>
      </dsp:txBody>
      <dsp:txXfrm>
        <a:off x="5593659" y="407160"/>
        <a:ext cx="1694401" cy="1016640"/>
      </dsp:txXfrm>
    </dsp:sp>
    <dsp:sp modelId="{8FE8B85E-4A44-429C-B044-8F15381DB27E}">
      <dsp:nvSpPr>
        <dsp:cNvPr id="0" name=""/>
        <dsp:cNvSpPr/>
      </dsp:nvSpPr>
      <dsp:spPr>
        <a:xfrm>
          <a:off x="934056" y="1593241"/>
          <a:ext cx="1694401" cy="101664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People with a family history of skin cancer</a:t>
          </a:r>
        </a:p>
      </dsp:txBody>
      <dsp:txXfrm>
        <a:off x="934056" y="1593241"/>
        <a:ext cx="1694401" cy="1016640"/>
      </dsp:txXfrm>
    </dsp:sp>
    <dsp:sp modelId="{DC4E61CC-EFF1-474D-8EA6-2DBCA0E5E411}">
      <dsp:nvSpPr>
        <dsp:cNvPr id="0" name=""/>
        <dsp:cNvSpPr/>
      </dsp:nvSpPr>
      <dsp:spPr>
        <a:xfrm>
          <a:off x="2797897" y="1593241"/>
          <a:ext cx="1694401" cy="101664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People who are immunocompromised</a:t>
          </a:r>
        </a:p>
      </dsp:txBody>
      <dsp:txXfrm>
        <a:off x="2797897" y="1593241"/>
        <a:ext cx="1694401" cy="1016640"/>
      </dsp:txXfrm>
    </dsp:sp>
    <dsp:sp modelId="{17ADB1D9-AAFF-4EC2-8F66-CE722CC261B9}">
      <dsp:nvSpPr>
        <dsp:cNvPr id="0" name=""/>
        <dsp:cNvSpPr/>
      </dsp:nvSpPr>
      <dsp:spPr>
        <a:xfrm>
          <a:off x="4661739" y="1593241"/>
          <a:ext cx="1694401" cy="101664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Certain medical conditions (ex: psoriasis)</a:t>
          </a:r>
        </a:p>
      </dsp:txBody>
      <dsp:txXfrm>
        <a:off x="4661739" y="1593241"/>
        <a:ext cx="1694401" cy="1016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F573D-EA5B-4872-8431-CFF555D5ED63}">
      <dsp:nvSpPr>
        <dsp:cNvPr id="0" name=""/>
        <dsp:cNvSpPr/>
      </dsp:nvSpPr>
      <dsp:spPr>
        <a:xfrm>
          <a:off x="2278" y="254150"/>
          <a:ext cx="2221231" cy="776304"/>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Basal cell carcinoma is the most common form of skin cancer. </a:t>
          </a:r>
        </a:p>
      </dsp:txBody>
      <dsp:txXfrm>
        <a:off x="2278" y="254150"/>
        <a:ext cx="2221231" cy="776304"/>
      </dsp:txXfrm>
    </dsp:sp>
    <dsp:sp modelId="{2ADA5558-053F-47A8-9107-B03EA3FF66A1}">
      <dsp:nvSpPr>
        <dsp:cNvPr id="0" name=""/>
        <dsp:cNvSpPr/>
      </dsp:nvSpPr>
      <dsp:spPr>
        <a:xfrm>
          <a:off x="2278" y="1030454"/>
          <a:ext cx="2221231" cy="1732438"/>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It is also the most common cancer in humans</a:t>
          </a:r>
        </a:p>
        <a:p>
          <a:pPr marL="342900" lvl="2" indent="-171450" algn="l" defTabSz="755650">
            <a:lnSpc>
              <a:spcPct val="90000"/>
            </a:lnSpc>
            <a:spcBef>
              <a:spcPct val="0"/>
            </a:spcBef>
            <a:spcAft>
              <a:spcPct val="15000"/>
            </a:spcAft>
            <a:buChar char="•"/>
          </a:pPr>
          <a:r>
            <a:rPr lang="en-US" sz="1700" kern="1200"/>
            <a:t>3.6-4.0 million cases per year in US (1)</a:t>
          </a:r>
        </a:p>
      </dsp:txBody>
      <dsp:txXfrm>
        <a:off x="2278" y="1030454"/>
        <a:ext cx="2221231" cy="1732438"/>
      </dsp:txXfrm>
    </dsp:sp>
    <dsp:sp modelId="{82E666E4-82C8-497B-B36A-CD1C2C785CF9}">
      <dsp:nvSpPr>
        <dsp:cNvPr id="0" name=""/>
        <dsp:cNvSpPr/>
      </dsp:nvSpPr>
      <dsp:spPr>
        <a:xfrm>
          <a:off x="2534482" y="254150"/>
          <a:ext cx="2221231" cy="776304"/>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BCCs arise from abnormal, uncontrolled growth of basal cells. </a:t>
          </a:r>
        </a:p>
      </dsp:txBody>
      <dsp:txXfrm>
        <a:off x="2534482" y="254150"/>
        <a:ext cx="2221231" cy="776304"/>
      </dsp:txXfrm>
    </dsp:sp>
    <dsp:sp modelId="{D33A2C01-7F9D-4254-9C92-826367642598}">
      <dsp:nvSpPr>
        <dsp:cNvPr id="0" name=""/>
        <dsp:cNvSpPr/>
      </dsp:nvSpPr>
      <dsp:spPr>
        <a:xfrm>
          <a:off x="2534482" y="1030454"/>
          <a:ext cx="2221231" cy="1732438"/>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This abnormal growth happens when basal cell DNA is damaged from exposure to UV* radiation (sun or indoor tanning beds)</a:t>
          </a:r>
        </a:p>
      </dsp:txBody>
      <dsp:txXfrm>
        <a:off x="2534482" y="1030454"/>
        <a:ext cx="2221231" cy="1732438"/>
      </dsp:txXfrm>
    </dsp:sp>
    <dsp:sp modelId="{39CE87B9-9083-4DA5-BBE5-4D1101B06073}">
      <dsp:nvSpPr>
        <dsp:cNvPr id="0" name=""/>
        <dsp:cNvSpPr/>
      </dsp:nvSpPr>
      <dsp:spPr>
        <a:xfrm>
          <a:off x="5066686" y="254150"/>
          <a:ext cx="2221231" cy="776304"/>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Very treatable (2)</a:t>
          </a:r>
        </a:p>
      </dsp:txBody>
      <dsp:txXfrm>
        <a:off x="5066686" y="254150"/>
        <a:ext cx="2221231" cy="776304"/>
      </dsp:txXfrm>
    </dsp:sp>
    <dsp:sp modelId="{0F11B417-2F96-414C-8603-D130445B999C}">
      <dsp:nvSpPr>
        <dsp:cNvPr id="0" name=""/>
        <dsp:cNvSpPr/>
      </dsp:nvSpPr>
      <dsp:spPr>
        <a:xfrm>
          <a:off x="5066686" y="1030454"/>
          <a:ext cx="2221231" cy="1732438"/>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85%-90% cure rate</a:t>
          </a:r>
        </a:p>
        <a:p>
          <a:pPr marL="171450" lvl="1" indent="-171450" algn="l" defTabSz="755650">
            <a:lnSpc>
              <a:spcPct val="90000"/>
            </a:lnSpc>
            <a:spcBef>
              <a:spcPct val="0"/>
            </a:spcBef>
            <a:spcAft>
              <a:spcPct val="15000"/>
            </a:spcAft>
            <a:buChar char="•"/>
          </a:pPr>
          <a:r>
            <a:rPr lang="en-US" sz="1700" kern="1200"/>
            <a:t>RARELY metastasize</a:t>
          </a:r>
        </a:p>
      </dsp:txBody>
      <dsp:txXfrm>
        <a:off x="5066686" y="1030454"/>
        <a:ext cx="2221231" cy="1732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EF91-883E-4F13-BA99-10FB5FB256AD}">
      <dsp:nvSpPr>
        <dsp:cNvPr id="0" name=""/>
        <dsp:cNvSpPr/>
      </dsp:nvSpPr>
      <dsp:spPr>
        <a:xfrm>
          <a:off x="0" y="1820945"/>
          <a:ext cx="7290197" cy="119473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The most important of these factors have to do with what is seen at a microscopic level, or what is reported on the pathology report. </a:t>
          </a:r>
        </a:p>
      </dsp:txBody>
      <dsp:txXfrm>
        <a:off x="0" y="1820945"/>
        <a:ext cx="7290197" cy="1194737"/>
      </dsp:txXfrm>
    </dsp:sp>
    <dsp:sp modelId="{4D39B657-C6B2-485D-8496-766744DFD1FD}">
      <dsp:nvSpPr>
        <dsp:cNvPr id="0" name=""/>
        <dsp:cNvSpPr/>
      </dsp:nvSpPr>
      <dsp:spPr>
        <a:xfrm rot="10800000">
          <a:off x="0" y="1360"/>
          <a:ext cx="7290197" cy="1837505"/>
        </a:xfrm>
        <a:prstGeom prst="upArrowCallou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There are many factors that providers must take into consideration when deciding how a melanoma will be treated. </a:t>
          </a:r>
        </a:p>
      </dsp:txBody>
      <dsp:txXfrm rot="10800000">
        <a:off x="0" y="1360"/>
        <a:ext cx="7290197" cy="1193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2EB0B-0113-47A5-985C-1FED1DED74D0}">
      <dsp:nvSpPr>
        <dsp:cNvPr id="0" name=""/>
        <dsp:cNvSpPr/>
      </dsp:nvSpPr>
      <dsp:spPr>
        <a:xfrm>
          <a:off x="846296" y="1603"/>
          <a:ext cx="3385184" cy="70376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82" tIns="178756" rIns="65682" bIns="178756" numCol="1" spcCol="1270" anchor="ctr" anchorCtr="0">
          <a:noAutofit/>
        </a:bodyPr>
        <a:lstStyle/>
        <a:p>
          <a:pPr marL="0" lvl="0" indent="0" algn="l" defTabSz="488950">
            <a:lnSpc>
              <a:spcPct val="90000"/>
            </a:lnSpc>
            <a:spcBef>
              <a:spcPct val="0"/>
            </a:spcBef>
            <a:spcAft>
              <a:spcPct val="35000"/>
            </a:spcAft>
            <a:buNone/>
          </a:pPr>
          <a:r>
            <a:rPr lang="en-US" sz="1100" kern="1200"/>
            <a:t>Avoid unprotected exposure to sunlight, get under shade and NEVER use a tanning bed. </a:t>
          </a:r>
        </a:p>
      </dsp:txBody>
      <dsp:txXfrm>
        <a:off x="846296" y="1603"/>
        <a:ext cx="3385184" cy="703765"/>
      </dsp:txXfrm>
    </dsp:sp>
    <dsp:sp modelId="{4252386A-5BE8-4492-9857-A66204585BC4}">
      <dsp:nvSpPr>
        <dsp:cNvPr id="0" name=""/>
        <dsp:cNvSpPr/>
      </dsp:nvSpPr>
      <dsp:spPr>
        <a:xfrm>
          <a:off x="0" y="1603"/>
          <a:ext cx="846296" cy="70376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83" tIns="69516" rIns="44783" bIns="69516" numCol="1" spcCol="1270" anchor="ctr" anchorCtr="0">
          <a:noAutofit/>
        </a:bodyPr>
        <a:lstStyle/>
        <a:p>
          <a:pPr marL="0" lvl="0" indent="0" algn="ctr" defTabSz="622300">
            <a:lnSpc>
              <a:spcPct val="90000"/>
            </a:lnSpc>
            <a:spcBef>
              <a:spcPct val="0"/>
            </a:spcBef>
            <a:spcAft>
              <a:spcPct val="35000"/>
            </a:spcAft>
            <a:buNone/>
          </a:pPr>
          <a:r>
            <a:rPr lang="en-US" sz="1400" kern="1200"/>
            <a:t>Avoid</a:t>
          </a:r>
        </a:p>
      </dsp:txBody>
      <dsp:txXfrm>
        <a:off x="0" y="1603"/>
        <a:ext cx="846296" cy="703765"/>
      </dsp:txXfrm>
    </dsp:sp>
    <dsp:sp modelId="{0FD02300-FB94-4021-8913-D373F84E1A10}">
      <dsp:nvSpPr>
        <dsp:cNvPr id="0" name=""/>
        <dsp:cNvSpPr/>
      </dsp:nvSpPr>
      <dsp:spPr>
        <a:xfrm>
          <a:off x="846296" y="747594"/>
          <a:ext cx="3385184" cy="703765"/>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82" tIns="178756" rIns="65682" bIns="178756" numCol="1" spcCol="1270" anchor="ctr" anchorCtr="0">
          <a:noAutofit/>
        </a:bodyPr>
        <a:lstStyle/>
        <a:p>
          <a:pPr marL="0" lvl="0" indent="0" algn="l" defTabSz="488950">
            <a:lnSpc>
              <a:spcPct val="90000"/>
            </a:lnSpc>
            <a:spcBef>
              <a:spcPct val="0"/>
            </a:spcBef>
            <a:spcAft>
              <a:spcPct val="35000"/>
            </a:spcAft>
            <a:buNone/>
          </a:pPr>
          <a:r>
            <a:rPr lang="en-US" sz="1100" kern="1200"/>
            <a:t>Wear sun protective clothing including a wide brimmed hat, long sleeves, long pants, and sunglasses</a:t>
          </a:r>
        </a:p>
      </dsp:txBody>
      <dsp:txXfrm>
        <a:off x="846296" y="747594"/>
        <a:ext cx="3385184" cy="703765"/>
      </dsp:txXfrm>
    </dsp:sp>
    <dsp:sp modelId="{792EE194-D5EE-4BE9-871C-882FC98F82A6}">
      <dsp:nvSpPr>
        <dsp:cNvPr id="0" name=""/>
        <dsp:cNvSpPr/>
      </dsp:nvSpPr>
      <dsp:spPr>
        <a:xfrm>
          <a:off x="0" y="747594"/>
          <a:ext cx="846296" cy="70376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83" tIns="69516" rIns="44783" bIns="69516" numCol="1" spcCol="1270" anchor="ctr" anchorCtr="0">
          <a:noAutofit/>
        </a:bodyPr>
        <a:lstStyle/>
        <a:p>
          <a:pPr marL="0" lvl="0" indent="0" algn="ctr" defTabSz="622300">
            <a:lnSpc>
              <a:spcPct val="90000"/>
            </a:lnSpc>
            <a:spcBef>
              <a:spcPct val="0"/>
            </a:spcBef>
            <a:spcAft>
              <a:spcPct val="35000"/>
            </a:spcAft>
            <a:buNone/>
          </a:pPr>
          <a:r>
            <a:rPr lang="en-US" sz="1400" kern="1200"/>
            <a:t>Wear</a:t>
          </a:r>
        </a:p>
      </dsp:txBody>
      <dsp:txXfrm>
        <a:off x="0" y="747594"/>
        <a:ext cx="846296" cy="703765"/>
      </dsp:txXfrm>
    </dsp:sp>
    <dsp:sp modelId="{AA4B38DC-FEA0-4D55-A107-CAE71796E9D5}">
      <dsp:nvSpPr>
        <dsp:cNvPr id="0" name=""/>
        <dsp:cNvSpPr/>
      </dsp:nvSpPr>
      <dsp:spPr>
        <a:xfrm>
          <a:off x="846296" y="1493585"/>
          <a:ext cx="3385184" cy="703765"/>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82" tIns="178756" rIns="65682" bIns="178756" numCol="1" spcCol="1270" anchor="ctr" anchorCtr="0">
          <a:noAutofit/>
        </a:bodyPr>
        <a:lstStyle/>
        <a:p>
          <a:pPr marL="0" lvl="0" indent="0" algn="l" defTabSz="488950">
            <a:lnSpc>
              <a:spcPct val="90000"/>
            </a:lnSpc>
            <a:spcBef>
              <a:spcPct val="0"/>
            </a:spcBef>
            <a:spcAft>
              <a:spcPct val="35000"/>
            </a:spcAft>
            <a:buNone/>
          </a:pPr>
          <a:r>
            <a:rPr lang="en-US" sz="1100" kern="1200"/>
            <a:t>Apply &gt;30 spf sunblock to exposed skin daily, reapply at least every 2 hours </a:t>
          </a:r>
        </a:p>
      </dsp:txBody>
      <dsp:txXfrm>
        <a:off x="846296" y="1493585"/>
        <a:ext cx="3385184" cy="703765"/>
      </dsp:txXfrm>
    </dsp:sp>
    <dsp:sp modelId="{99BFD2EF-2040-421F-9E0D-B9E0C6AB0B8B}">
      <dsp:nvSpPr>
        <dsp:cNvPr id="0" name=""/>
        <dsp:cNvSpPr/>
      </dsp:nvSpPr>
      <dsp:spPr>
        <a:xfrm>
          <a:off x="0" y="1493585"/>
          <a:ext cx="846296" cy="703765"/>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83" tIns="69516" rIns="44783" bIns="69516" numCol="1" spcCol="1270" anchor="ctr" anchorCtr="0">
          <a:noAutofit/>
        </a:bodyPr>
        <a:lstStyle/>
        <a:p>
          <a:pPr marL="0" lvl="0" indent="0" algn="ctr" defTabSz="622300">
            <a:lnSpc>
              <a:spcPct val="90000"/>
            </a:lnSpc>
            <a:spcBef>
              <a:spcPct val="0"/>
            </a:spcBef>
            <a:spcAft>
              <a:spcPct val="35000"/>
            </a:spcAft>
            <a:buNone/>
          </a:pPr>
          <a:r>
            <a:rPr lang="en-US" sz="1400" kern="1200"/>
            <a:t>Apply</a:t>
          </a:r>
        </a:p>
      </dsp:txBody>
      <dsp:txXfrm>
        <a:off x="0" y="1493585"/>
        <a:ext cx="846296" cy="703765"/>
      </dsp:txXfrm>
    </dsp:sp>
    <dsp:sp modelId="{43F34CBB-AB11-4F57-ABD1-E3D51D91305A}">
      <dsp:nvSpPr>
        <dsp:cNvPr id="0" name=""/>
        <dsp:cNvSpPr/>
      </dsp:nvSpPr>
      <dsp:spPr>
        <a:xfrm>
          <a:off x="846296" y="2239576"/>
          <a:ext cx="3385184" cy="703765"/>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82" tIns="178756" rIns="65682" bIns="178756" numCol="1" spcCol="1270" anchor="ctr" anchorCtr="0">
          <a:noAutofit/>
        </a:bodyPr>
        <a:lstStyle/>
        <a:p>
          <a:pPr marL="0" lvl="0" indent="0" algn="l" defTabSz="488950">
            <a:lnSpc>
              <a:spcPct val="90000"/>
            </a:lnSpc>
            <a:spcBef>
              <a:spcPct val="0"/>
            </a:spcBef>
            <a:spcAft>
              <a:spcPct val="35000"/>
            </a:spcAft>
            <a:buNone/>
          </a:pPr>
          <a:r>
            <a:rPr lang="en-US" sz="1100" kern="1200"/>
            <a:t>Routinely examine the skin on your body for any changes. Watch for new or changing moles. Report any suspicious growths to your dermatology provider. </a:t>
          </a:r>
        </a:p>
      </dsp:txBody>
      <dsp:txXfrm>
        <a:off x="846296" y="2239576"/>
        <a:ext cx="3385184" cy="703765"/>
      </dsp:txXfrm>
    </dsp:sp>
    <dsp:sp modelId="{A50FA674-0DEA-49D9-AFAE-36EF356439CC}">
      <dsp:nvSpPr>
        <dsp:cNvPr id="0" name=""/>
        <dsp:cNvSpPr/>
      </dsp:nvSpPr>
      <dsp:spPr>
        <a:xfrm>
          <a:off x="0" y="2239576"/>
          <a:ext cx="846296" cy="703765"/>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83" tIns="69516" rIns="44783" bIns="69516" numCol="1" spcCol="1270" anchor="ctr" anchorCtr="0">
          <a:noAutofit/>
        </a:bodyPr>
        <a:lstStyle/>
        <a:p>
          <a:pPr marL="0" lvl="0" indent="0" algn="ctr" defTabSz="622300">
            <a:lnSpc>
              <a:spcPct val="90000"/>
            </a:lnSpc>
            <a:spcBef>
              <a:spcPct val="0"/>
            </a:spcBef>
            <a:spcAft>
              <a:spcPct val="35000"/>
            </a:spcAft>
            <a:buNone/>
          </a:pPr>
          <a:r>
            <a:rPr lang="en-US" sz="1400" kern="1200"/>
            <a:t>Examine</a:t>
          </a:r>
        </a:p>
      </dsp:txBody>
      <dsp:txXfrm>
        <a:off x="0" y="2239576"/>
        <a:ext cx="846296" cy="703765"/>
      </dsp:txXfrm>
    </dsp:sp>
    <dsp:sp modelId="{221EA84C-16D5-4795-AEC6-30A8AD56ADC5}">
      <dsp:nvSpPr>
        <dsp:cNvPr id="0" name=""/>
        <dsp:cNvSpPr/>
      </dsp:nvSpPr>
      <dsp:spPr>
        <a:xfrm>
          <a:off x="846296" y="2985567"/>
          <a:ext cx="3385184" cy="703765"/>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682" tIns="178756" rIns="65682" bIns="178756" numCol="1" spcCol="1270" anchor="ctr" anchorCtr="0">
          <a:noAutofit/>
        </a:bodyPr>
        <a:lstStyle/>
        <a:p>
          <a:pPr marL="0" lvl="0" indent="0" algn="l" defTabSz="488950">
            <a:lnSpc>
              <a:spcPct val="90000"/>
            </a:lnSpc>
            <a:spcBef>
              <a:spcPct val="0"/>
            </a:spcBef>
            <a:spcAft>
              <a:spcPct val="35000"/>
            </a:spcAft>
            <a:buNone/>
          </a:pPr>
          <a:r>
            <a:rPr lang="en-US" sz="1100" kern="1200"/>
            <a:t>Remember the earlier skin cancer is treated, the better the outcome!</a:t>
          </a:r>
        </a:p>
      </dsp:txBody>
      <dsp:txXfrm>
        <a:off x="846296" y="2985567"/>
        <a:ext cx="3385184" cy="703765"/>
      </dsp:txXfrm>
    </dsp:sp>
    <dsp:sp modelId="{0A37A522-F272-4740-A03A-76E54792B05A}">
      <dsp:nvSpPr>
        <dsp:cNvPr id="0" name=""/>
        <dsp:cNvSpPr/>
      </dsp:nvSpPr>
      <dsp:spPr>
        <a:xfrm>
          <a:off x="0" y="2985567"/>
          <a:ext cx="846296" cy="703765"/>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783" tIns="69516" rIns="44783" bIns="69516" numCol="1" spcCol="1270" anchor="ctr" anchorCtr="0">
          <a:noAutofit/>
        </a:bodyPr>
        <a:lstStyle/>
        <a:p>
          <a:pPr marL="0" lvl="0" indent="0" algn="ctr" defTabSz="622300">
            <a:lnSpc>
              <a:spcPct val="90000"/>
            </a:lnSpc>
            <a:spcBef>
              <a:spcPct val="0"/>
            </a:spcBef>
            <a:spcAft>
              <a:spcPct val="35000"/>
            </a:spcAft>
            <a:buNone/>
          </a:pPr>
          <a:r>
            <a:rPr lang="en-US" sz="1400" kern="1200"/>
            <a:t>Remember</a:t>
          </a:r>
        </a:p>
      </dsp:txBody>
      <dsp:txXfrm>
        <a:off x="0" y="2985567"/>
        <a:ext cx="846296" cy="703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F65C2-0D89-4EB9-B1A6-386371C25888}">
      <dsp:nvSpPr>
        <dsp:cNvPr id="0" name=""/>
        <dsp:cNvSpPr/>
      </dsp:nvSpPr>
      <dsp:spPr>
        <a:xfrm>
          <a:off x="0" y="0"/>
          <a:ext cx="4231481"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C7C409-0E22-4E4C-9BDA-277CD33F5021}">
      <dsp:nvSpPr>
        <dsp:cNvPr id="0" name=""/>
        <dsp:cNvSpPr/>
      </dsp:nvSpPr>
      <dsp:spPr>
        <a:xfrm>
          <a:off x="0" y="0"/>
          <a:ext cx="4231481" cy="18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dirty="0"/>
            <a:t>There is some evidence that vitamin D may also be important for your health after a diagnosis of melanoma. Have your Vitamin D level drawn, and supplement as prescribed by your Provider. </a:t>
          </a:r>
          <a:endParaRPr lang="en-US" sz="1600" kern="1200" dirty="0"/>
        </a:p>
      </dsp:txBody>
      <dsp:txXfrm>
        <a:off x="0" y="0"/>
        <a:ext cx="4231481" cy="1845468"/>
      </dsp:txXfrm>
    </dsp:sp>
    <dsp:sp modelId="{695572B6-4248-4EB4-B24A-A40902DF73CA}">
      <dsp:nvSpPr>
        <dsp:cNvPr id="0" name=""/>
        <dsp:cNvSpPr/>
      </dsp:nvSpPr>
      <dsp:spPr>
        <a:xfrm>
          <a:off x="0" y="1845468"/>
          <a:ext cx="4231481"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21FED0-218A-4B30-9D77-29C0C3110F1B}">
      <dsp:nvSpPr>
        <dsp:cNvPr id="0" name=""/>
        <dsp:cNvSpPr/>
      </dsp:nvSpPr>
      <dsp:spPr>
        <a:xfrm>
          <a:off x="0" y="1845468"/>
          <a:ext cx="4231481" cy="18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t>Niacinamide, not Niacin (vitamin B</a:t>
          </a:r>
          <a:r>
            <a:rPr lang="en-US" sz="1400" b="0" i="0" kern="1200" baseline="-25000" dirty="0"/>
            <a:t>3,</a:t>
          </a:r>
          <a:r>
            <a:rPr lang="en-US" sz="1400" b="0" i="0" kern="1200" dirty="0"/>
            <a:t>) has a range of photoprotective effects; it enhances DNA repair, reduces UV radiation-induced suppression of skin immune responses, modulates inflammatory cytokine production and skin barrier function and restores cellular energy levels after UV exposure. 500 mg twice daily of Niacinamide has been shown to reduce actinic keratoses and nonmelanoma skin cancer incidence in high-risk individuals, making this a nontoxic and accessible option for skin cancer prevention in this population.</a:t>
          </a:r>
          <a:endParaRPr lang="en-US" sz="1400" kern="1200" dirty="0"/>
        </a:p>
      </dsp:txBody>
      <dsp:txXfrm>
        <a:off x="0" y="1845468"/>
        <a:ext cx="4231481" cy="18454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search?q=lentigo+maligna&amp;sxsrf=APq-WBuMHF_6tW8D0kfCNJ6uDmZioT4qnQ:1645555050110&amp;source=lnms&amp;tbm=isch&amp;sa=X&amp;ved=2ahUKEwjSgOGh-pP2AhVeJ0QIHfDjCcsQ_AUoAXoECAEQAw&amp;biw=1440&amp;bih=726&amp;dpr=2#imgrc=75R2Pj9HkY82YM" TargetMode="External"/><Relationship Id="rId7" Type="http://schemas.openxmlformats.org/officeDocument/2006/relationships/hyperlink" Target="https://www.google.com/search?q=acral+lentiginous+melanoma&amp;tbm=isch&amp;ved=2ahUKEwj407nZ_JP2AhVlAjQIHXfmB84Q2-cCegQIABAA&amp;oq=acral+lentiginous+melanoma&amp;gs_lcp=CgNpbWcQAzIHCAAQsQMQQzIECAAQQzIFCAAQgAQyBQgAEIAEMgUIABCABDIFCAAQgAQyBQgAEIAEMgUIABCABDIFCAAQgAQyBQgAEIAEOgcIIxDvAxAnOgYIABAHEB46CAgAELEDEIMBOggIABCABBCxAzoGCAAQCBAeOgQIABAYUJoEWPYwYJEzaARwAHgAgAHzAYgBlSGSAQYwLjMwLjGYAQCgAQGqAQtnd3Mtd2l6LWltZ8ABAQ&amp;sclient=img&amp;ei=9y8VYrj8LuWE0PEP98yf8Aw&amp;bih=726&amp;biw=1440#imgrc=F9mf_51IRHVQG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google.com/search?q=acral+lentiginous+melanoma&amp;tbm=isch&amp;ved=2ahUKEwj407nZ_JP2AhVlAjQIHXfmB84Q2-cCegQIABAA&amp;oq=acral+lentiginous+melanoma&amp;gs_lcp=CgNpbWcQAzIHCAAQsQMQQzIECAAQQzIFCAAQgAQyBQgAEIAEMgUIABCABDIFCAAQgAQyBQgAEIAEMgUIABCABDIFCAAQgAQyBQgAEIAEOgcIIxDvAxAnOgYIABAHEB46CAgAELEDEIMBOggIABCABBCxAzoGCAAQCBAeOgQIABAYUJoEWPYwYJEzaARwAHgAgAHzAYgBlSGSAQYwLjMwLjGYAQCgAQGqAQtnd3Mtd2l6LWltZ8ABAQ&amp;sclient=img&amp;ei=9y8VYrj8LuWE0PEP98yf8Aw&amp;bih=726&amp;biw=1440#imgrc=dLM3JXjI9azP8M" TargetMode="External"/><Relationship Id="rId5" Type="http://schemas.openxmlformats.org/officeDocument/2006/relationships/hyperlink" Target="https://www.google.com/search?q=nodular+melanoma&amp;tbm=isch&amp;ved=2ahUKEwiekojV-pP2AhWKBzQIHRFSBFUQ2-cCegQIABAA&amp;oq=nodular+melanoma&amp;gs_lcp=CgNpbWcQAzIHCAAQsQMQQzIECAAQQzIECAAQQzIECAAQQzIECAAQQzIFCAAQgAQyBQgAEIAEMgUIABCABDIFCAAQgAQyBQgAEIAEOgcIIxDvAxAnOgYIABAHEB46BggAEAgQHjoICAAQsQMQgwE6CAgAEIAEELEDOgsIABCABBCxAxCDAVDzBFirEGCTEWgAcAB4AIABowGIAfIQkgEEMC4xNpgBAKABAaoBC2d3cy13aXotaW1nwAEB&amp;sclient=img&amp;ei=1S0VYt7TKoqP0PEPkaSRqAU&amp;bih=726&amp;biw=1440#imgrc=91L0n_Noybs4HM" TargetMode="External"/><Relationship Id="rId4" Type="http://schemas.openxmlformats.org/officeDocument/2006/relationships/hyperlink" Target="https://www.google.com/search?q=superficial+melanoma&amp;tbm=isch&amp;ved=2ahUKEwjGms2i-pP2AhXfBTQIHWrIDKcQ2-cCegQIABAA&amp;oq=superficial+melanoma&amp;gs_lcp=CgNpbWcQAzIFCAAQgAQyBQgAEIAEMgUIABCABDIGCAAQBRAeMgYIABAFEB4yBggAEAUQHjIGCAAQBRAeMgYIABAIEB4yBggAEAgQHjIGCAAQCBAeOgcIIxDvAxAnOggIABCABBCxAzoECAAQQzoICAAQsQMQgwE6BwgAELEDEEM6CwgAEIAEELEDEIMBOgYIABAKEBhQtQlYyjNg7DRoB3AAeACAAZkBiAHPGZIBBDAuMjSYAQCgAQGqAQtnd3Mtd2l6LWltZ8ABAQ&amp;sclient=img&amp;ei=ay0VYoa5Nd-L0PEP6pCzuAo&amp;bih=726&amp;biw=1440#imgrc=UjQ98m0pmYuaZ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rmnetnz.org/topics/melanocorti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google.com/search?q=basosquamous+cell+carcinoma&amp;tbm=isch&amp;ved=2ahUKEwiL5qf_54X2AhXlIn0KHb4XDPMQ2-cCegQIABAA&amp;oq=baso&amp;gs_lcp=CgNpbWcQARgBMgQIABBDMgQIABBDMgcIABCxAxBDMgQIABBDMgcIABCxAxBDMgQIABBDMgsIABCABBCxAxCDATIECAAQQzIECAAQQzIFCAAQgAQ6BwgjEO8DECc6BggAEAcQHjoGCAAQCBAeOggIABCABBCxA1DuBliTDWDBHmgAcAB4AIABnQGIAdsFkgEDMC41mAEAoAEBqgELZ3dzLXdpei1pbWfAAQE&amp;sclient=img&amp;ei=NcMNYsv3KeXF9AO-r7CYDw&amp;bih=720&amp;biw=1437#imgrc=mKIAFectaE0W1M&amp;imgdii=BoKzbmbKNXrnXM" TargetMode="External"/><Relationship Id="rId3" Type="http://schemas.openxmlformats.org/officeDocument/2006/relationships/hyperlink" Target="https://www.google.com/search?q=superficial+basal+cell+carcinoma&amp;tbm=isch&amp;ved=2ahUKEwi1vcTv5oX2AhVkPH0KHcGuCKoQ2-cCegQIABAA&amp;oq=superficial+basal+cell+carcinoma&amp;gs_lcp=CgNpbWcQAzIECAAQQzIFCAAQgAQyBQgAEIAEMgUIABCABDIFCAAQgAQyBQgAEIAEMgUIABCABDIECAAQQzIECAAQQzIFCAAQgAQ6BwgjEO8DECc6CAgAEIAEELEDOggIABCxAxCDAToHCAAQsQMQQzoLCAAQgAQQsQMQgwFQ8QdYtStguixoAHAAeACAAZsBiAGTIpIBBDAuMzKYAQCgAQGqAQtnd3Mtd2l6LWltZ8ABAQ&amp;sclient=img&amp;ei=CMINYrWZCuT49APB3aLQCg&amp;bih=720&amp;biw=1437#imgrc=lpR6dx9N5qEUDM" TargetMode="External"/><Relationship Id="rId7" Type="http://schemas.openxmlformats.org/officeDocument/2006/relationships/hyperlink" Target="https://www.google.com/search?q=infiltrative+basal+cell+carcinoma&amp;tbm=isch&amp;ved=2ahUKEwjmqILp54X2AhUVJ30KHXrmACIQ2-cCegQIABAA&amp;oq=infiltr+basal+cell+carcinoma&amp;gs_lcp=CgNpbWcQARgAMgYIABAHEB4yBggAEAcQHjIGCAAQBxAeMgYIABAHEB4yBggAEAcQHjIGCAAQBxAeMgYIABAHEB4yBggAEAcQHjIICAAQBxAFEB4yCAgAEAgQBxAeOgcIIxDvAxAnOgQIABBDOgUIABCABFCdBlihEWCoHmgAcAB4AIABlgGIAbAIkgEDMC44mAEAoAEBqgELZ3dzLXdpei1pbWfAAQE&amp;sclient=img&amp;ei=BsMNYuaNOZXO9AP6zIOQAg&amp;bih=720&amp;biw=1437#imgrc=6KJMH7PSKqo8xM&amp;imgdii=HWTQxX_pqTQaf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google.com/search?q=pigmented+basal+cell+carcinoma&amp;tbm=isch&amp;ved=2ahUKEwiyv9DS54X2AhVhADQIHVv5C70Q2-cCegQIABAA&amp;oq=pigmented+&amp;gs_lcp=CgNpbWcQARgAMgQIABBDMgUIABCABDIFCAAQgAQyBAgAEEMyBAgAEEMyBAgAEEMyBQgAEIAEMgQIABBDMgQIABBDMgQIABBDOgcIIxDvAxAnOgYIABAIEB46BAgAEBg6CwgAEIAEELEDEIMBOggIABCABBCxA1DSBlikEmD3IGgAcAB4AIABkAGIAdoLkgEEMC4xMZgBAKABAaoBC2d3cy13aXotaW1nwAEB&amp;sclient=img&amp;ei=18INYvL3O-GA0PEP2_Kv6As&amp;bih=720&amp;biw=1437" TargetMode="External"/><Relationship Id="rId5" Type="http://schemas.openxmlformats.org/officeDocument/2006/relationships/hyperlink" Target="https://www.google.com/search?q=micronodular+basal+cell+carcinoma&amp;tbm=isch&amp;ved=2ahUKEwiKtcLC54X2AhX3ADQIHTUZA4sQ2-cCegQIABAA&amp;oq=micronodular+basal+cell+carcinoma&amp;gs_lcp=CgNpbWcQAzIECAAQQzIFCAAQgAQyBQgAEIAEMgQIABBDMgYIABAIEB4yBAgAEBgyBAgAEBgyBAgAEBgyBAgAEBgyBAgAEBg6BwgjEO8DECdQ_gVYnBVghxhoAHAAeACAAakCiAHmB5IBBTAuNS4xmAEAoAEBqgELZ3dzLXdpei1pbWfAAQE&amp;sclient=img&amp;ei=tsINYoqCDPeB0PEPtbKM2Ag&amp;bih=720&amp;biw=1437#imgrc=iQVqJPqVNXYtwM" TargetMode="External"/><Relationship Id="rId10" Type="http://schemas.openxmlformats.org/officeDocument/2006/relationships/hyperlink" Target="https://www.google.com/search?q=fibroepithelial+basal+cell+carcinoma&amp;tbm=isch&amp;ved=2ahUKEwjq2M_06IX2AhXkBjQIHbJlArwQ2-cCegQIABAA&amp;oq=fibroepithelial+basal+cell+carcinoma&amp;gs_lcp=CgNpbWcQAzIFCAAQgAQyBQgAEIAEOgcIIxDvAxAnOgYIABAHEB46BggAEAgQHjoECAAQGDoHCAAQsQMQQzoICAAQgAQQsQM6BAgAEEM6CAgAEAgQBxAeUPIFWMBVYLBXaABwAHgAgAGgAYgB9hGSAQQwLjE3mAEAoAEBqgELZ3dzLXdpei1pbWfAAQE&amp;sclient=img&amp;ei=K8QNYqqXK-SN0PEPssuJ4As&amp;bih=720&amp;biw=1437" TargetMode="External"/><Relationship Id="rId4" Type="http://schemas.openxmlformats.org/officeDocument/2006/relationships/hyperlink" Target="https://www.google.com/search?q=nodular+basal+cell+carcinoma&amp;tbm=isch&amp;ved=2ahUKEwjd_Puq54X2AhUlAjQIHa_jDXMQ2-cCegQIABAA&amp;oq=nodular+b&amp;gs_lcp=CgNpbWcQARgAMgcIABCxAxBDMgUIABCABDIECAAQQzIECAAQQzIECAAQQzIFCAAQgAQyBQgAEIAEMgQIABBDMgQIABBDMgUIABCABDoHCCMQ7wMQJzoICAAQgAQQsQM6CAgAELEDEIMBOgQIABADOgsIABCABBCxAxCDAVD_BljrEGCkGGgAcAB4AIABkgGIAfYKkgEEMC4xMJgBAKABAaoBC2d3cy13aXotaW1nwAEB&amp;sclient=img&amp;ei=hMINYt2qMaWE0PEPr8e3mAc&amp;bih=720&amp;biw=1437#imgrc=0IG_-mhq8Tr3KM" TargetMode="External"/><Relationship Id="rId9" Type="http://schemas.openxmlformats.org/officeDocument/2006/relationships/hyperlink" Target="https://www.google.com/search?q=sclerosing+basal+cell+carcinoma&amp;tbm=isch&amp;ved=2ahUKEwj06pTF6IX2AhX0GDQIHbJRCQAQ2-cCegQIABAA&amp;oq=scleros&amp;gs_lcp=CgNpbWcQARgAMgQIABBDMggIABCABBCxAzIECAAQQzIECAAQQzIECAAQQzIECAAQQzIFCAAQgAQyBQgAEIAEMgUIABCABDIFCAAQgAQ6BwgjEO8DECc6BggAEAgQHjoECAAQGDoKCAAQsQMQgwEQQ1C8BViKGWCmI2gBcAB4AIABjwGIAcUJkgEDMC45mAEAoAEBqgELZ3dzLXdpei1pbWfAAQE&amp;sclient=img&amp;ei=yMMNYvTmCvSx0PEPsqMl&amp;bih=720&amp;biw=1437#imgrc=z8cdjAK4C0ra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google.com/search?q=keratoacanthoma&amp;tbm=isch&amp;ved=2ahUKEwj01evZiIb2AhU8AzQIHfGdCRMQ2-cCegQIABAA&amp;oq=keratoacan&amp;gs_lcp=CgNpbWcQARgAMgcIABCxAxBDMgQIABBDMgQIABBDMgUIABCABDIECAAQQzIFCAAQgAQyBQgAEIAEMgUIABCABDIFCAAQgAQyBQgAEIAEOgcIIxDvAxAnOggIABCxAxCDAToICAAQgAQQsQNQ8y1YhkFg6UtoAHAAeACAAZMBiAGKDZIBBDAuMTKYAQCgAQGqAQtnd3Mtd2l6LWltZ8ABAQ&amp;sclient=img&amp;ei=geUNYrSRHbyG0PEP8bummAE&amp;bih=720&amp;biw=1437#imgrc=Ni8rWS1nuPiJ6M" TargetMode="External"/><Relationship Id="rId3" Type="http://schemas.openxmlformats.org/officeDocument/2006/relationships/hyperlink" Target="https://dermnetnz.org/topics/cutaneous-horn/" TargetMode="External"/><Relationship Id="rId7" Type="http://schemas.openxmlformats.org/officeDocument/2006/relationships/hyperlink" Target="https://www.google.com/search?q=cutaneous+horn&amp;sxsrf=APq-WBvA2DB8Ra3-lXukii59lqe6xVxT-g:1645077886200&amp;source=lnms&amp;tbm=isch&amp;sa=X&amp;ved=2ahUKEwiCp6PYiIb2AhUPD0QIHYH-ChgQ_AUoAXoECAEQAw&amp;biw=1437&amp;bih=720&amp;dpr=2#imgrc=_SvouQmALvMz4M&amp;imgdii=On9NhOjxyllUU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ermnetnz.org/topics/marjolin-ulcer/" TargetMode="External"/><Relationship Id="rId11" Type="http://schemas.openxmlformats.org/officeDocument/2006/relationships/hyperlink" Target="https://dermnetnz.org/topics/cutaneous-squamous-cell-carcinoma" TargetMode="External"/><Relationship Id="rId5" Type="http://schemas.openxmlformats.org/officeDocument/2006/relationships/hyperlink" Target="https://dermnetnz.org/topics/carcinoma-cuniculatum/" TargetMode="External"/><Relationship Id="rId10" Type="http://schemas.openxmlformats.org/officeDocument/2006/relationships/hyperlink" Target="https://www.google.com/search?q=marjolin+ulcer&amp;tbm=isch&amp;ved=2ahUKEwiVtr_QiYb2AhXbADQIHefVCeIQ2-cCegQIABAA&amp;oq=marjolin+ulcer&amp;gs_lcp=CgNpbWcQAzIHCAAQsQMQQzIFCAAQgAQyBQgAEIAEMgUIABCABDIFCAAQgAQyBQgAEIAEMgUIABCABDIFCAAQgAQyBQgAEIAEMgUIABCABFAAWPkGYJkIaABwAHgAgAGNAYgBogaSAQMwLjaYAQCgAQGqAQtnd3Mtd2l6LWltZ8ABAQ&amp;sclient=img&amp;ei=euYNYpWRE9uB0PEP56unkA4&amp;bih=720&amp;biw=1437#imgrc=BovF8iEenQ9-aM" TargetMode="External"/><Relationship Id="rId4" Type="http://schemas.openxmlformats.org/officeDocument/2006/relationships/hyperlink" Target="https://dermnetnz.org/topics/keratoacanthoma/" TargetMode="External"/><Relationship Id="rId9" Type="http://schemas.openxmlformats.org/officeDocument/2006/relationships/hyperlink" Target="https://www.google.com/search?q=carcinoma+cuniculatum&amp;tbm=isch&amp;ved=2ahUKEwi4_LiBiYb2AhXcHDQIHYXUA-YQ2-cCegQIABAA&amp;oq=carcinoma+c&amp;gs_lcp=CgNpbWcQARgBMgUIABCABDIFCAAQgAQyBQgAEIAEMgUIABCABDIFCAAQgAQyBQgAEIAEMgUIABCABDIFCAAQgAQyBQgAEIAEMgUIABCABDoHCCMQ7wMQJzoECAAQQzoICAAQgAQQsQM6CAgAELEDEIMBOgsIABCABBCxAxCDAVDLEVj5IGDvLWgAcAB4AIABlwGIAeYMkgEEMC4xMpgBAKABAaoBC2d3cy13aXotaW1nwAEB&amp;sclient=img&amp;ei=1OUNYrjCINy50PEPhamPsA4&amp;bih=720&amp;biw=1437#imgrc=BGQRyC3nU-hq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59488b19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59488b19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59488b19c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159488b19c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Lentigo Maligna</a:t>
            </a:r>
            <a:endParaRPr/>
          </a:p>
          <a:p>
            <a:pPr marL="0" lvl="0" indent="0" algn="l" rtl="0">
              <a:spcBef>
                <a:spcPts val="0"/>
              </a:spcBef>
              <a:spcAft>
                <a:spcPts val="0"/>
              </a:spcAft>
              <a:buNone/>
            </a:pPr>
            <a:r>
              <a:rPr lang="en"/>
              <a:t>2- Superficial spreading</a:t>
            </a:r>
            <a:endParaRPr/>
          </a:p>
          <a:p>
            <a:pPr marL="0" lvl="0" indent="0" algn="l" rtl="0">
              <a:spcBef>
                <a:spcPts val="0"/>
              </a:spcBef>
              <a:spcAft>
                <a:spcPts val="0"/>
              </a:spcAft>
              <a:buNone/>
            </a:pPr>
            <a:r>
              <a:rPr lang="en"/>
              <a:t>3- Nodular Melanoma</a:t>
            </a:r>
            <a:endParaRPr/>
          </a:p>
          <a:p>
            <a:pPr marL="0" lvl="0" indent="0" algn="l" rtl="0">
              <a:spcBef>
                <a:spcPts val="0"/>
              </a:spcBef>
              <a:spcAft>
                <a:spcPts val="0"/>
              </a:spcAft>
              <a:buNone/>
            </a:pPr>
            <a:r>
              <a:rPr lang="en"/>
              <a:t>4-Amelanotic melanoma</a:t>
            </a:r>
            <a:endParaRPr/>
          </a:p>
          <a:p>
            <a:pPr marL="0" lvl="0" indent="0" algn="l" rtl="0">
              <a:spcBef>
                <a:spcPts val="0"/>
              </a:spcBef>
              <a:spcAft>
                <a:spcPts val="0"/>
              </a:spcAft>
              <a:buNone/>
            </a:pPr>
            <a:r>
              <a:rPr lang="en"/>
              <a:t>5-Acral Lentiginous</a:t>
            </a:r>
            <a:endParaRPr/>
          </a:p>
          <a:p>
            <a:pPr marL="0" lvl="0" indent="0" algn="l" rtl="0">
              <a:spcBef>
                <a:spcPts val="0"/>
              </a:spcBef>
              <a:spcAft>
                <a:spcPts val="0"/>
              </a:spcAft>
              <a:buNone/>
            </a:pPr>
            <a:r>
              <a:rPr lang="en"/>
              <a:t>6-Acral Lentiginous</a:t>
            </a:r>
            <a:endParaRPr/>
          </a:p>
          <a:p>
            <a:pPr marL="0" lvl="0" indent="0" algn="l" rtl="0">
              <a:spcBef>
                <a:spcPts val="0"/>
              </a:spcBef>
              <a:spcAft>
                <a:spcPts val="0"/>
              </a:spcAft>
              <a:buNone/>
            </a:pPr>
            <a:endParaRPr/>
          </a:p>
          <a:p>
            <a:pPr marL="0" lvl="0" indent="0" algn="l" rtl="0">
              <a:spcBef>
                <a:spcPts val="0"/>
              </a:spcBef>
              <a:spcAft>
                <a:spcPts val="0"/>
              </a:spcAft>
              <a:buNone/>
            </a:pPr>
            <a:r>
              <a:rPr lang="en"/>
              <a:t>Photos upper left to lower right: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uFill>
                  <a:noFill/>
                </a:uFill>
                <a:hlinkClick r:id="rId3">
                  <a:extLst>
                    <a:ext uri="{A12FA001-AC4F-418D-AE19-62706E023703}">
                      <ahyp:hlinkClr xmlns:ahyp="http://schemas.microsoft.com/office/drawing/2018/hyperlinkcolor" val="tx"/>
                    </a:ext>
                  </a:extLst>
                </a:hlinkClick>
              </a:rPr>
              <a:t>https://www.google.com/search?q=lentigo+maligna&amp;sxsrf=APq-WBuMHF_6tW8D0kfCNJ6uDmZioT4qnQ:1645555050110&amp;source=lnms&amp;tbm=isch&amp;sa=X&amp;ved=2ahUKEwjSgOGh-pP2AhVeJ0QIHfDjCcsQ_AUoAXoECAEQAw&amp;biw=1440&amp;bih=726&amp;dpr=2#imgrc=75R2Pj9HkY82YM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4">
                  <a:extLst>
                    <a:ext uri="{A12FA001-AC4F-418D-AE19-62706E023703}">
                      <ahyp:hlinkClr xmlns:ahyp="http://schemas.microsoft.com/office/drawing/2018/hyperlinkcolor" val="tx"/>
                    </a:ext>
                  </a:extLst>
                </a:hlinkClick>
              </a:rPr>
              <a:t>https://www.google.com/search?q=superficial+melanoma&amp;tbm=isch&amp;ved=2ahUKEwjGms2i-pP2AhXfBTQIHWrIDKcQ2-cCegQIABAA&amp;oq=superficial+melanoma&amp;gs_lcp=CgNpbWcQAzIFCAAQgAQyBQgAEIAEMgUIABCABDIGCAAQBRAeMgYIABAFEB4yBggAEAUQHjIGCAAQBRAeMgYIABAIEB4yBggAEAgQHjIGCAAQCBAeOgcIIxDvAxAnOggIABCABBCxAzoECAAQQzoICAAQsQMQgwE6BwgAELEDEEM6CwgAEIAEELEDEIMBOgYIABAKEBhQtQlYyjNg7DRoB3AAeACAAZkBiAHPGZIBBDAuMjSYAQCgAQGqAQtnd3Mtd2l6LWltZ8ABAQ&amp;sclient=img&amp;ei=ay0VYoa5Nd-L0PEP6pCzuAo&amp;bih=726&amp;biw=1440#imgrc=UjQ98m0pmYuaZ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5">
                  <a:extLst>
                    <a:ext uri="{A12FA001-AC4F-418D-AE19-62706E023703}">
                      <ahyp:hlinkClr xmlns:ahyp="http://schemas.microsoft.com/office/drawing/2018/hyperlinkcolor" val="tx"/>
                    </a:ext>
                  </a:extLst>
                </a:hlinkClick>
              </a:rPr>
              <a:t>https://www.google.com/search?q=nodular+melanoma&amp;tbm=isch&amp;ved=2ahUKEwiekojV-pP2AhWKBzQIHRFSBFUQ2-cCegQIABAA&amp;oq=nodular+melanoma&amp;gs_lcp=CgNpbWcQAzIHCAAQsQMQQzIECAAQQzIECAAQQzIECAAQQzIECAAQQzIFCAAQgAQyBQgAEIAEMgUIABCABDIFCAAQgAQyBQgAEIAEOgcIIxDvAxAnOgYIABAHEB46BggAEAgQHjoICAAQsQMQgwE6CAgAEIAEELEDOgsIABCABBCxAxCDAVDzBFirEGCTEWgAcAB4AIABowGIAfIQkgEEMC4xNpgBAKABAaoBC2d3cy13aXotaW1nwAEB&amp;sclient=img&amp;ei=1S0VYt7TKoqP0PEPkaSRqAU&amp;bih=726&amp;biw=1440#imgrc=91L0n_Noybs4H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6">
                  <a:extLst>
                    <a:ext uri="{A12FA001-AC4F-418D-AE19-62706E023703}">
                      <ahyp:hlinkClr xmlns:ahyp="http://schemas.microsoft.com/office/drawing/2018/hyperlinkcolor" val="tx"/>
                    </a:ext>
                  </a:extLst>
                </a:hlinkClick>
              </a:rPr>
              <a:t>https://www.google.com/search?q=acral+lentiginous+melanoma&amp;tbm=isch&amp;ved=2ahUKEwj407nZ_JP2AhVlAjQIHXfmB84Q2-cCegQIABAA&amp;oq=acral+lentiginous+melanoma&amp;gs_lcp=CgNpbWcQAzIHCAAQsQMQQzIECAAQQzIFCAAQgAQyBQgAEIAEMgUIABCABDIFCAAQgAQyBQgAEIAEMgUIABCABDIFCAAQgAQyBQgAEIAEOgcIIxDvAxAnOgYIABAHEB46CAgAELEDEIMBOggIABCABBCxAzoGCAAQCBAeOgQIABAYUJoEWPYwYJEzaARwAHgAgAHzAYgBlSGSAQYwLjMwLjGYAQCgAQGqAQtnd3Mtd2l6LWltZ8ABAQ&amp;sclient=img&amp;ei=9y8VYrj8LuWE0PEP98yf8Aw&amp;bih=726&amp;biw=1440#imgrc=dLM3JXjI9azP8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7">
                  <a:extLst>
                    <a:ext uri="{A12FA001-AC4F-418D-AE19-62706E023703}">
                      <ahyp:hlinkClr xmlns:ahyp="http://schemas.microsoft.com/office/drawing/2018/hyperlinkcolor" val="tx"/>
                    </a:ext>
                  </a:extLst>
                </a:hlinkClick>
              </a:rPr>
              <a:t>https://www.google.com/search?q=acral+lentiginous+melanoma&amp;tbm=isch&amp;ved=2ahUKEwj407nZ_JP2AhVlAjQIHXfmB84Q2-cCegQIABAA&amp;oq=acral+lentiginous+melanoma&amp;gs_lcp=CgNpbWcQAzIHCAAQsQMQQzIECAAQQzIFCAAQgAQyBQgAEIAEMgUIABCABDIFCAAQgAQyBQgAEIAEMgUIABCABDIFCAAQgAQyBQgAEIAEOgcIIxDvAxAnOgYIABAHEB46CAgAELEDEIMBOggIABCABBCxAzoGCAAQCBAeOgQIABAYUJoEWPYwYJEzaARwAHgAgAHzAYgBlSGSAQYwLjMwLjGYAQCgAQGqAQtnd3Mtd2l6LWltZ8ABAQ&amp;sclient=img&amp;ei=9y8VYrj8LuWE0PEP98yf8Aw&amp;bih=726&amp;biw=1440#imgrc=F9mf_51IRHVQGM</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59488b19c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59488b19c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59488b19c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159488b19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59488b19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59488b19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753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59488b19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59488b19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term “non-melanoma skin cancer” refers to all types of skin cancer that are not related to melanoma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other, less common types of skin cancer including Merkel Cell,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59488b19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59488b19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20000"/>
              </a:lnSpc>
              <a:spcBef>
                <a:spcPts val="0"/>
              </a:spcBef>
              <a:spcAft>
                <a:spcPts val="0"/>
              </a:spcAft>
              <a:buClr>
                <a:schemeClr val="dk1"/>
              </a:buClr>
              <a:buSzPts val="1000"/>
              <a:buFont typeface="Source Code Pro"/>
              <a:buChar char="●"/>
            </a:pPr>
            <a:r>
              <a:rPr lang="en" sz="1000">
                <a:solidFill>
                  <a:schemeClr val="dk1"/>
                </a:solidFill>
                <a:latin typeface="Source Code Pro"/>
                <a:ea typeface="Source Code Pro"/>
                <a:cs typeface="Source Code Pro"/>
                <a:sym typeface="Source Code Pro"/>
              </a:rPr>
              <a:t>Gene: </a:t>
            </a:r>
            <a:r>
              <a:rPr lang="en" sz="1000">
                <a:solidFill>
                  <a:schemeClr val="dk1"/>
                </a:solidFill>
                <a:uFill>
                  <a:noFill/>
                </a:uFill>
                <a:latin typeface="Source Code Pro"/>
                <a:ea typeface="Source Code Pro"/>
                <a:cs typeface="Source Code Pro"/>
                <a:sym typeface="Source Code Pro"/>
                <a:hlinkClick r:id="rId3">
                  <a:extLst>
                    <a:ext uri="{A12FA001-AC4F-418D-AE19-62706E023703}">
                      <ahyp:hlinkClr xmlns:ahyp="http://schemas.microsoft.com/office/drawing/2018/hyperlinkcolor" val="tx"/>
                    </a:ext>
                  </a:extLst>
                </a:hlinkClick>
              </a:rPr>
              <a:t>melanocortin-1 receptor</a:t>
            </a:r>
            <a:endParaRPr sz="1000">
              <a:solidFill>
                <a:schemeClr val="dk1"/>
              </a:solidFill>
              <a:latin typeface="Source Code Pro"/>
              <a:ea typeface="Source Code Pro"/>
              <a:cs typeface="Source Code Pro"/>
              <a:sym typeface="Source Code Pro"/>
            </a:endParaRPr>
          </a:p>
          <a:p>
            <a:pPr marL="457200" lvl="0" indent="-292100" algn="l" rtl="0">
              <a:lnSpc>
                <a:spcPct val="120000"/>
              </a:lnSpc>
              <a:spcBef>
                <a:spcPts val="0"/>
              </a:spcBef>
              <a:spcAft>
                <a:spcPts val="0"/>
              </a:spcAft>
              <a:buClr>
                <a:schemeClr val="dk1"/>
              </a:buClr>
              <a:buSzPts val="1000"/>
              <a:buFont typeface="Source Code Pro"/>
              <a:buChar char="●"/>
            </a:pPr>
            <a:r>
              <a:rPr lang="en" sz="1000">
                <a:solidFill>
                  <a:schemeClr val="dk1"/>
                </a:solidFill>
                <a:latin typeface="Source Code Pro"/>
                <a:ea typeface="Source Code Pro"/>
                <a:cs typeface="Source Code Pro"/>
                <a:sym typeface="Source Code Pro"/>
              </a:rPr>
              <a:t>Disclaimer: although the above characteristics make people more susceptible to skin cancer, skin cancers have actually been identified in people of all fitzpatrick types and genetic backgrounds. The development of skin cancer is multifactorial- meaning genes and environment play a role</a:t>
            </a:r>
            <a:endParaRPr sz="1000">
              <a:solidFill>
                <a:schemeClr val="dk1"/>
              </a:solidFill>
              <a:latin typeface="Source Code Pro"/>
              <a:ea typeface="Source Code Pro"/>
              <a:cs typeface="Source Code Pro"/>
              <a:sym typeface="Source Code Pro"/>
            </a:endParaRPr>
          </a:p>
          <a:p>
            <a:pPr marL="457200" lvl="0" indent="-292100" algn="l" rtl="0">
              <a:lnSpc>
                <a:spcPct val="120000"/>
              </a:lnSpc>
              <a:spcBef>
                <a:spcPts val="0"/>
              </a:spcBef>
              <a:spcAft>
                <a:spcPts val="0"/>
              </a:spcAft>
              <a:buClr>
                <a:schemeClr val="dk1"/>
              </a:buClr>
              <a:buSzPts val="1000"/>
              <a:buFont typeface="Source Code Pro"/>
              <a:buChar char="●"/>
            </a:pPr>
            <a:endParaRPr sz="1000">
              <a:solidFill>
                <a:schemeClr val="dk1"/>
              </a:solidFill>
              <a:latin typeface="Source Code Pro"/>
              <a:ea typeface="Source Code Pro"/>
              <a:cs typeface="Source Code Pro"/>
              <a:sym typeface="Source Code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59488b19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59488b19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*UVB rays specifically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159488b19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159488b19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Subtypes:</a:t>
            </a:r>
            <a:endParaRPr b="1"/>
          </a:p>
          <a:p>
            <a:pPr marL="0" lvl="0" indent="0" algn="l" rtl="0">
              <a:spcBef>
                <a:spcPts val="0"/>
              </a:spcBef>
              <a:spcAft>
                <a:spcPts val="0"/>
              </a:spcAft>
              <a:buNone/>
            </a:pPr>
            <a:r>
              <a:rPr lang="en"/>
              <a:t>Superficial</a:t>
            </a:r>
            <a:endParaRPr/>
          </a:p>
          <a:p>
            <a:pPr marL="0" lvl="0" indent="0" algn="l" rtl="0">
              <a:spcBef>
                <a:spcPts val="0"/>
              </a:spcBef>
              <a:spcAft>
                <a:spcPts val="0"/>
              </a:spcAft>
              <a:buNone/>
            </a:pPr>
            <a:r>
              <a:rPr lang="en"/>
              <a:t>Nodular </a:t>
            </a:r>
            <a:endParaRPr/>
          </a:p>
          <a:p>
            <a:pPr marL="0" lvl="0" indent="0" algn="l" rtl="0">
              <a:spcBef>
                <a:spcPts val="0"/>
              </a:spcBef>
              <a:spcAft>
                <a:spcPts val="0"/>
              </a:spcAft>
              <a:buNone/>
            </a:pPr>
            <a:r>
              <a:rPr lang="en"/>
              <a:t>Micronodular</a:t>
            </a:r>
            <a:endParaRPr/>
          </a:p>
          <a:p>
            <a:pPr marL="0" lvl="0" indent="0" algn="l" rtl="0">
              <a:spcBef>
                <a:spcPts val="0"/>
              </a:spcBef>
              <a:spcAft>
                <a:spcPts val="0"/>
              </a:spcAft>
              <a:buNone/>
            </a:pPr>
            <a:r>
              <a:rPr lang="en"/>
              <a:t>Pigmented</a:t>
            </a:r>
            <a:endParaRPr/>
          </a:p>
          <a:p>
            <a:pPr marL="0" lvl="0" indent="0" algn="l" rtl="0">
              <a:spcBef>
                <a:spcPts val="0"/>
              </a:spcBef>
              <a:spcAft>
                <a:spcPts val="0"/>
              </a:spcAft>
              <a:buNone/>
            </a:pPr>
            <a:r>
              <a:rPr lang="en"/>
              <a:t>Infiltrative</a:t>
            </a:r>
            <a:endParaRPr/>
          </a:p>
          <a:p>
            <a:pPr marL="0" lvl="0" indent="0" algn="l" rtl="0">
              <a:spcBef>
                <a:spcPts val="0"/>
              </a:spcBef>
              <a:spcAft>
                <a:spcPts val="0"/>
              </a:spcAft>
              <a:buNone/>
            </a:pPr>
            <a:r>
              <a:rPr lang="en"/>
              <a:t>Basosquamous</a:t>
            </a:r>
            <a:endParaRPr/>
          </a:p>
          <a:p>
            <a:pPr marL="0" lvl="0" indent="0" algn="l" rtl="0">
              <a:spcBef>
                <a:spcPts val="0"/>
              </a:spcBef>
              <a:spcAft>
                <a:spcPts val="0"/>
              </a:spcAft>
              <a:buNone/>
            </a:pPr>
            <a:r>
              <a:rPr lang="en"/>
              <a:t>Sclerosing/Morphoeic</a:t>
            </a:r>
            <a:endParaRPr/>
          </a:p>
          <a:p>
            <a:pPr marL="0" lvl="0" indent="0" algn="l" rtl="0">
              <a:spcBef>
                <a:spcPts val="0"/>
              </a:spcBef>
              <a:spcAft>
                <a:spcPts val="0"/>
              </a:spcAft>
              <a:buNone/>
            </a:pPr>
            <a:r>
              <a:rPr lang="en"/>
              <a:t>Fibroepithelial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Photos top left to bottom right:</a:t>
            </a:r>
            <a:endParaRPr>
              <a:solidFill>
                <a:schemeClr val="dk1"/>
              </a:solidFill>
            </a:endParaRPr>
          </a:p>
          <a:p>
            <a:pPr marL="0" lvl="0" indent="0" algn="l" rtl="0">
              <a:spcBef>
                <a:spcPts val="0"/>
              </a:spcBef>
              <a:spcAft>
                <a:spcPts val="0"/>
              </a:spcAft>
              <a:buNone/>
            </a:pPr>
            <a:r>
              <a:rPr lang="en">
                <a:solidFill>
                  <a:schemeClr val="dk1"/>
                </a:solidFill>
                <a:uFill>
                  <a:noFill/>
                </a:uFill>
                <a:hlinkClick r:id="rId3">
                  <a:extLst>
                    <a:ext uri="{A12FA001-AC4F-418D-AE19-62706E023703}">
                      <ahyp:hlinkClr xmlns:ahyp="http://schemas.microsoft.com/office/drawing/2018/hyperlinkcolor" val="tx"/>
                    </a:ext>
                  </a:extLst>
                </a:hlinkClick>
              </a:rPr>
              <a:t>https://www.google.com/search?q=superficial+basal+cell+carcinoma&amp;tbm=isch&amp;ved=2ahUKEwi1vcTv5oX2AhVkPH0KHcGuCKoQ2-cCegQIABAA&amp;oq=superficial+basal+cell+carcinoma&amp;gs_lcp=CgNpbWcQAzIECAAQQzIFCAAQgAQyBQgAEIAEMgUIABCABDIFCAAQgAQyBQgAEIAEMgUIABCABDIECAAQQzIECAAQQzIFCAAQgAQ6BwgjEO8DECc6CAgAEIAEELEDOggIABCxAxCDAToHCAAQsQMQQzoLCAAQgAQQsQMQgwFQ8QdYtStguixoAHAAeACAAZsBiAGTIpIBBDAuMzKYAQCgAQGqAQtnd3Mtd2l6LWltZ8ABAQ&amp;sclient=img&amp;ei=CMINYrWZCuT49APB3aLQCg&amp;bih=720&amp;biw=1437#imgrc=lpR6dx9N5qEUD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4">
                  <a:extLst>
                    <a:ext uri="{A12FA001-AC4F-418D-AE19-62706E023703}">
                      <ahyp:hlinkClr xmlns:ahyp="http://schemas.microsoft.com/office/drawing/2018/hyperlinkcolor" val="tx"/>
                    </a:ext>
                  </a:extLst>
                </a:hlinkClick>
              </a:rPr>
              <a:t>https://www.google.com/search?q=nodular+basal+cell+carcinoma&amp;tbm=isch&amp;ved=2ahUKEwjd_Puq54X2AhUlAjQIHa_jDXMQ2-cCegQIABAA&amp;oq=nodular+b&amp;gs_lcp=CgNpbWcQARgAMgcIABCxAxBDMgUIABCABDIECAAQQzIECAAQQzIECAAQQzIFCAAQgAQyBQgAEIAEMgQIABBDMgQIABBDMgUIABCABDoHCCMQ7wMQJzoICAAQgAQQsQM6CAgAELEDEIMBOgQIABADOgsIABCABBCxAxCDAVD_BljrEGCkGGgAcAB4AIABkgGIAfYKkgEEMC4xMJgBAKABAaoBC2d3cy13aXotaW1nwAEB&amp;sclient=img&amp;ei=hMINYt2qMaWE0PEPr8e3mAc&amp;bih=720&amp;biw=1437#imgrc=0IG_-mhq8Tr3K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5">
                  <a:extLst>
                    <a:ext uri="{A12FA001-AC4F-418D-AE19-62706E023703}">
                      <ahyp:hlinkClr xmlns:ahyp="http://schemas.microsoft.com/office/drawing/2018/hyperlinkcolor" val="tx"/>
                    </a:ext>
                  </a:extLst>
                </a:hlinkClick>
              </a:rPr>
              <a:t>https://www.google.com/search?q=micronodular+basal+cell+carcinoma&amp;tbm=isch&amp;ved=2ahUKEwiKtcLC54X2AhX3ADQIHTUZA4sQ2-cCegQIABAA&amp;oq=micronodular+basal+cell+carcinoma&amp;gs_lcp=CgNpbWcQAzIECAAQQzIFCAAQgAQyBQgAEIAEMgQIABBDMgYIABAIEB4yBAgAEBgyBAgAEBgyBAgAEBgyBAgAEBgyBAgAEBg6BwgjEO8DECdQ_gVYnBVghxhoAHAAeACAAakCiAHmB5IBBTAuNS4xmAEAoAEBqgELZ3dzLXdpei1pbWfAAQE&amp;sclient=img&amp;ei=tsINYoqCDPeB0PEPtbKM2Ag&amp;bih=720&amp;biw=1437#imgrc=iQVqJPqVNXYtw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6">
                  <a:extLst>
                    <a:ext uri="{A12FA001-AC4F-418D-AE19-62706E023703}">
                      <ahyp:hlinkClr xmlns:ahyp="http://schemas.microsoft.com/office/drawing/2018/hyperlinkcolor" val="tx"/>
                    </a:ext>
                  </a:extLst>
                </a:hlinkClick>
              </a:rPr>
              <a:t>https://www.google.com/search?q=pigmented+basal+cell+carcinoma&amp;tbm=isch&amp;ved=2ahUKEwiyv9DS54X2AhVhADQIHVv5C70Q2-cCegQIABAA&amp;oq=pigmented+&amp;gs_lcp=CgNpbWcQARgAMgQIABBDMgUIABCABDIFCAAQgAQyBAgAEEMyBAgAEEMyBAgAEEMyBQgAEIAEMgQIABBDMgQIABBDMgQIABBDOgcIIxDvAxAnOgYIABAIEB46BAgAEBg6CwgAEIAEELEDEIMBOggIABCABBCxA1DSBlikEmD3IGgAcAB4AIABkAGIAdoLkgEEMC4xMZgBAKABAaoBC2d3cy13aXotaW1nwAEB&amp;sclient=img&amp;ei=18INYvL3O-GA0PEP2_Kv6As&amp;bih=720&amp;biw=1437</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7">
                  <a:extLst>
                    <a:ext uri="{A12FA001-AC4F-418D-AE19-62706E023703}">
                      <ahyp:hlinkClr xmlns:ahyp="http://schemas.microsoft.com/office/drawing/2018/hyperlinkcolor" val="tx"/>
                    </a:ext>
                  </a:extLst>
                </a:hlinkClick>
              </a:rPr>
              <a:t>https://www.google.com/search?q=infiltrative+basal+cell+carcinoma&amp;tbm=isch&amp;ved=2ahUKEwjmqILp54X2AhUVJ30KHXrmACIQ2-cCegQIABAA&amp;oq=infiltr+basal+cell+carcinoma&amp;gs_lcp=CgNpbWcQARgAMgYIABAHEB4yBggAEAcQHjIGCAAQBxAeMgYIABAHEB4yBggAEAcQHjIGCAAQBxAeMgYIABAHEB4yBggAEAcQHjIICAAQBxAFEB4yCAgAEAgQBxAeOgcIIxDvAxAnOgQIABBDOgUIABCABFCdBlihEWCoHmgAcAB4AIABlgGIAbAIkgEDMC44mAEAoAEBqgELZ3dzLXdpei1pbWfAAQE&amp;sclient=img&amp;ei=BsMNYuaNOZXO9AP6zIOQAg&amp;bih=720&amp;biw=1437#imgrc=6KJMH7PSKqo8xM&amp;imgdii=HWTQxX_pqTQaf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8">
                  <a:extLst>
                    <a:ext uri="{A12FA001-AC4F-418D-AE19-62706E023703}">
                      <ahyp:hlinkClr xmlns:ahyp="http://schemas.microsoft.com/office/drawing/2018/hyperlinkcolor" val="tx"/>
                    </a:ext>
                  </a:extLst>
                </a:hlinkClick>
              </a:rPr>
              <a:t>https://www.google.com/search?q=basosquamous+cell+carcinoma&amp;tbm=isch&amp;ved=2ahUKEwiL5qf_54X2AhXlIn0KHb4XDPMQ2-cCegQIABAA&amp;oq=baso&amp;gs_lcp=CgNpbWcQARgBMgQIABBDMgQIABBDMgcIABCxAxBDMgQIABBDMgcIABCxAxBDMgQIABBDMgsIABCABBCxAxCDATIECAAQQzIECAAQQzIFCAAQgAQ6BwgjEO8DECc6BggAEAcQHjoGCAAQCBAeOggIABCABBCxA1DuBliTDWDBHmgAcAB4AIABnQGIAdsFkgEDMC41mAEAoAEBqgELZ3dzLXdpei1pbWfAAQE&amp;sclient=img&amp;ei=NcMNYsv3KeXF9AO-r7CYDw&amp;bih=720&amp;biw=1437#imgrc=mKIAFectaE0W1M&amp;imgdii=BoKzbmbKNXrnX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9">
                  <a:extLst>
                    <a:ext uri="{A12FA001-AC4F-418D-AE19-62706E023703}">
                      <ahyp:hlinkClr xmlns:ahyp="http://schemas.microsoft.com/office/drawing/2018/hyperlinkcolor" val="tx"/>
                    </a:ext>
                  </a:extLst>
                </a:hlinkClick>
              </a:rPr>
              <a:t>https://www.google.com/search?q=sclerosing+basal+cell+carcinoma&amp;tbm=isch&amp;ved=2ahUKEwj06pTF6IX2AhX0GDQIHbJRCQAQ2-cCegQIABAA&amp;oq=scleros&amp;gs_lcp=CgNpbWcQARgAMgQIABBDMggIABCABBCxAzIECAAQQzIECAAQQzIECAAQQzIECAAQQzIFCAAQgAQyBQgAEIAEMgUIABCABDIFCAAQgAQ6BwgjEO8DECc6BggAEAgQHjoECAAQGDoKCAAQsQMQgwEQQ1C8BViKGWCmI2gBcAB4AIABjwGIAcUJkgEDMC45mAEAoAEBqgELZ3dzLXdpei1pbWfAAQE&amp;sclient=img&amp;ei=yMMNYvTmCvSx0PEPsqMl&amp;bih=720&amp;biw=1437#imgrc=z8cdjAK4C0rau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uFill>
                  <a:noFill/>
                </a:uFill>
                <a:hlinkClick r:id="rId10">
                  <a:extLst>
                    <a:ext uri="{A12FA001-AC4F-418D-AE19-62706E023703}">
                      <ahyp:hlinkClr xmlns:ahyp="http://schemas.microsoft.com/office/drawing/2018/hyperlinkcolor" val="tx"/>
                    </a:ext>
                  </a:extLst>
                </a:hlinkClick>
              </a:rPr>
              <a:t>https://www.google.com/search?q=fibroepithelial+basal+cell+carcinoma&amp;tbm=isch&amp;ved=2ahUKEwjq2M_06IX2AhXkBjQIHbJlArwQ2-cCegQIABAA&amp;oq=fibroepithelial+basal+cell+carcinoma&amp;gs_lcp=CgNpbWcQAzIFCAAQgAQyBQgAEIAEOgcIIxDvAxAnOgYIABAHEB46BggAEAgQHjoECAAQGDoHCAAQsQMQQzoICAAQgAQQsQM6BAgAEEM6CAgAEAgQBxAeUPIFWMBVYLBXaABwAHgAgAGgAYgB9hGSAQQwLjE3mAEAoAEBqgELZ3dzLXdpei1pbWfAAQE&amp;sclient=img&amp;ei=K8QNYqqXK-SN0PEPssuJ4As&amp;bih=720&amp;biw=1437</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59488b19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59488b19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highlight>
                  <a:srgbClr val="FFFFFF"/>
                </a:highlight>
                <a:latin typeface="Source Code Pro"/>
                <a:ea typeface="Source Code Pro"/>
                <a:cs typeface="Source Code Pro"/>
                <a:sym typeface="Source Code Pro"/>
              </a:rPr>
              <a:t>Note: SCC of the skin is also known as “cutaneous squamous cell carcinoma (cSCC).” This is a more specific term that identifies it as a skin cancer and differentiates it from squamous cell cancers that can arise in other places of the body such as the mouth, throat and lungs. </a:t>
            </a:r>
            <a:endParaRPr sz="900">
              <a:latin typeface="Source Code Pro"/>
              <a:ea typeface="Source Code Pro"/>
              <a:cs typeface="Source Code Pro"/>
              <a:sym typeface="Source Code Pr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59488b19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59488b19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lnSpc>
                <a:spcPct val="120000"/>
              </a:lnSpc>
              <a:spcBef>
                <a:spcPts val="0"/>
              </a:spcBef>
              <a:spcAft>
                <a:spcPts val="0"/>
              </a:spcAft>
              <a:buClr>
                <a:schemeClr val="dk1"/>
              </a:buClr>
              <a:buSzPts val="1050"/>
              <a:buFont typeface="Source Code Pro"/>
              <a:buChar char="●"/>
            </a:pPr>
            <a:r>
              <a:rPr lang="en" sz="1050">
                <a:solidFill>
                  <a:schemeClr val="dk1"/>
                </a:solidFill>
                <a:uFill>
                  <a:noFill/>
                </a:uFill>
                <a:latin typeface="Source Code Pro"/>
                <a:ea typeface="Source Code Pro"/>
                <a:cs typeface="Source Code Pro"/>
                <a:sym typeface="Source Code Pro"/>
                <a:hlinkClick r:id="rId3">
                  <a:extLst>
                    <a:ext uri="{A12FA001-AC4F-418D-AE19-62706E023703}">
                      <ahyp:hlinkClr xmlns:ahyp="http://schemas.microsoft.com/office/drawing/2018/hyperlinkcolor" val="tx"/>
                    </a:ext>
                  </a:extLst>
                </a:hlinkClick>
              </a:rPr>
              <a:t>Cutaneous horn</a:t>
            </a:r>
            <a:r>
              <a:rPr lang="en" sz="1050">
                <a:solidFill>
                  <a:schemeClr val="dk1"/>
                </a:solidFill>
                <a:latin typeface="Source Code Pro"/>
                <a:ea typeface="Source Code Pro"/>
                <a:cs typeface="Source Code Pro"/>
                <a:sym typeface="Source Code Pro"/>
              </a:rPr>
              <a:t> </a:t>
            </a:r>
            <a:endParaRPr sz="1050">
              <a:solidFill>
                <a:schemeClr val="dk1"/>
              </a:solidFill>
              <a:latin typeface="Source Code Pro"/>
              <a:ea typeface="Source Code Pro"/>
              <a:cs typeface="Source Code Pro"/>
              <a:sym typeface="Source Code Pro"/>
            </a:endParaRPr>
          </a:p>
          <a:p>
            <a:pPr marL="457200" lvl="0" indent="-295275" algn="l" rtl="0">
              <a:lnSpc>
                <a:spcPct val="120000"/>
              </a:lnSpc>
              <a:spcBef>
                <a:spcPts val="0"/>
              </a:spcBef>
              <a:spcAft>
                <a:spcPts val="0"/>
              </a:spcAft>
              <a:buClr>
                <a:schemeClr val="dk1"/>
              </a:buClr>
              <a:buSzPts val="1050"/>
              <a:buFont typeface="Source Code Pro"/>
              <a:buChar char="●"/>
            </a:pPr>
            <a:r>
              <a:rPr lang="en" sz="1050">
                <a:solidFill>
                  <a:schemeClr val="dk1"/>
                </a:solidFill>
                <a:uFill>
                  <a:noFill/>
                </a:uFill>
                <a:latin typeface="Source Code Pro"/>
                <a:ea typeface="Source Code Pro"/>
                <a:cs typeface="Source Code Pro"/>
                <a:sym typeface="Source Code Pro"/>
                <a:hlinkClick r:id="rId4">
                  <a:extLst>
                    <a:ext uri="{A12FA001-AC4F-418D-AE19-62706E023703}">
                      <ahyp:hlinkClr xmlns:ahyp="http://schemas.microsoft.com/office/drawing/2018/hyperlinkcolor" val="tx"/>
                    </a:ext>
                  </a:extLst>
                </a:hlinkClick>
              </a:rPr>
              <a:t>Keratoacanthoma</a:t>
            </a:r>
            <a:r>
              <a:rPr lang="en" sz="1050">
                <a:solidFill>
                  <a:schemeClr val="dk1"/>
                </a:solidFill>
                <a:latin typeface="Source Code Pro"/>
                <a:ea typeface="Source Code Pro"/>
                <a:cs typeface="Source Code Pro"/>
                <a:sym typeface="Source Code Pro"/>
              </a:rPr>
              <a:t> (KA)- rapidly growing </a:t>
            </a:r>
            <a:endParaRPr sz="1050">
              <a:solidFill>
                <a:schemeClr val="dk1"/>
              </a:solidFill>
              <a:latin typeface="Source Code Pro"/>
              <a:ea typeface="Source Code Pro"/>
              <a:cs typeface="Source Code Pro"/>
              <a:sym typeface="Source Code Pro"/>
            </a:endParaRPr>
          </a:p>
          <a:p>
            <a:pPr marL="457200" lvl="0" indent="-295275" algn="l" rtl="0">
              <a:lnSpc>
                <a:spcPct val="120000"/>
              </a:lnSpc>
              <a:spcBef>
                <a:spcPts val="0"/>
              </a:spcBef>
              <a:spcAft>
                <a:spcPts val="0"/>
              </a:spcAft>
              <a:buClr>
                <a:schemeClr val="dk1"/>
              </a:buClr>
              <a:buSzPts val="1050"/>
              <a:buFont typeface="Source Code Pro"/>
              <a:buChar char="●"/>
            </a:pPr>
            <a:r>
              <a:rPr lang="en" sz="1050">
                <a:solidFill>
                  <a:schemeClr val="dk1"/>
                </a:solidFill>
                <a:uFill>
                  <a:noFill/>
                </a:uFill>
                <a:latin typeface="Source Code Pro"/>
                <a:ea typeface="Source Code Pro"/>
                <a:cs typeface="Source Code Pro"/>
                <a:sym typeface="Source Code Pro"/>
                <a:hlinkClick r:id="rId5">
                  <a:extLst>
                    <a:ext uri="{A12FA001-AC4F-418D-AE19-62706E023703}">
                      <ahyp:hlinkClr xmlns:ahyp="http://schemas.microsoft.com/office/drawing/2018/hyperlinkcolor" val="tx"/>
                    </a:ext>
                  </a:extLst>
                </a:hlinkClick>
              </a:rPr>
              <a:t>Carcinoma cuniculatum</a:t>
            </a:r>
            <a:r>
              <a:rPr lang="en" sz="1050">
                <a:solidFill>
                  <a:schemeClr val="dk1"/>
                </a:solidFill>
                <a:latin typeface="Source Code Pro"/>
                <a:ea typeface="Source Code Pro"/>
                <a:cs typeface="Source Code Pro"/>
                <a:sym typeface="Source Code Pro"/>
              </a:rPr>
              <a:t> (‘verrucous carcinoma’)</a:t>
            </a:r>
            <a:endParaRPr sz="1050">
              <a:solidFill>
                <a:schemeClr val="dk1"/>
              </a:solidFill>
              <a:latin typeface="Source Code Pro"/>
              <a:ea typeface="Source Code Pro"/>
              <a:cs typeface="Source Code Pro"/>
              <a:sym typeface="Source Code Pro"/>
            </a:endParaRPr>
          </a:p>
          <a:p>
            <a:pPr marL="457200" lvl="0" indent="-295275" algn="l" rtl="0">
              <a:lnSpc>
                <a:spcPct val="120000"/>
              </a:lnSpc>
              <a:spcBef>
                <a:spcPts val="0"/>
              </a:spcBef>
              <a:spcAft>
                <a:spcPts val="0"/>
              </a:spcAft>
              <a:buClr>
                <a:schemeClr val="dk1"/>
              </a:buClr>
              <a:buSzPts val="1050"/>
              <a:buFont typeface="Source Code Pro"/>
              <a:buChar char="●"/>
            </a:pPr>
            <a:r>
              <a:rPr lang="en" sz="1050">
                <a:solidFill>
                  <a:schemeClr val="dk1"/>
                </a:solidFill>
                <a:uFill>
                  <a:noFill/>
                </a:uFill>
                <a:latin typeface="Source Code Pro"/>
                <a:ea typeface="Source Code Pro"/>
                <a:cs typeface="Source Code Pro"/>
                <a:sym typeface="Source Code Pro"/>
                <a:hlinkClick r:id="rId6">
                  <a:extLst>
                    <a:ext uri="{A12FA001-AC4F-418D-AE19-62706E023703}">
                      <ahyp:hlinkClr xmlns:ahyp="http://schemas.microsoft.com/office/drawing/2018/hyperlinkcolor" val="tx"/>
                    </a:ext>
                  </a:extLst>
                </a:hlinkClick>
              </a:rPr>
              <a:t>Marjolin ulcer</a:t>
            </a:r>
            <a:r>
              <a:rPr lang="en" sz="1050">
                <a:solidFill>
                  <a:schemeClr val="dk1"/>
                </a:solidFill>
                <a:latin typeface="Source Code Pro"/>
                <a:ea typeface="Source Code Pro"/>
                <a:cs typeface="Source Code Pro"/>
                <a:sym typeface="Source Code Pro"/>
              </a:rPr>
              <a:t> - a cutaneous SCC that has developed in a scar or chronic ulcer</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latin typeface="Source Code Pro"/>
                <a:ea typeface="Source Code Pro"/>
                <a:cs typeface="Source Code Pro"/>
                <a:sym typeface="Source Code Pro"/>
              </a:rPr>
              <a:t>The pathologist may classify a tumour as in situ (also called Bowen’s disease) well differentiated, moderately differentiated, poorly differentiated or anaplastic (listed in increasing aggressiveness) </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latin typeface="Source Code Pro"/>
                <a:ea typeface="Source Code Pro"/>
                <a:cs typeface="Source Code Pro"/>
                <a:sym typeface="Source Code Pro"/>
              </a:rPr>
              <a:t>Photos upper left to lower right: </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uFill>
                  <a:noFill/>
                </a:uFill>
                <a:latin typeface="Source Code Pro"/>
                <a:ea typeface="Source Code Pro"/>
                <a:cs typeface="Source Code Pro"/>
                <a:sym typeface="Source Code Pro"/>
                <a:hlinkClick r:id="rId7">
                  <a:extLst>
                    <a:ext uri="{A12FA001-AC4F-418D-AE19-62706E023703}">
                      <ahyp:hlinkClr xmlns:ahyp="http://schemas.microsoft.com/office/drawing/2018/hyperlinkcolor" val="tx"/>
                    </a:ext>
                  </a:extLst>
                </a:hlinkClick>
              </a:rPr>
              <a:t>https://www.google.com/search?q=cutaneous+horn&amp;sxsrf=APq-WBvA2DB8Ra3-lXukii59lqe6xVxT-g:1645077886200&amp;source=lnms&amp;tbm=isch&amp;sa=X&amp;ved=2ahUKEwiCp6PYiIb2AhUPD0QIHYH-ChgQ_AUoAXoECAEQAw&amp;biw=1437&amp;bih=720&amp;dpr=2#imgrc=_SvouQmALvMz4M&amp;imgdii=On9NhOjxyllUUM</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uFill>
                  <a:noFill/>
                </a:uFill>
                <a:latin typeface="Source Code Pro"/>
                <a:ea typeface="Source Code Pro"/>
                <a:cs typeface="Source Code Pro"/>
                <a:sym typeface="Source Code Pro"/>
                <a:hlinkClick r:id="rId8">
                  <a:extLst>
                    <a:ext uri="{A12FA001-AC4F-418D-AE19-62706E023703}">
                      <ahyp:hlinkClr xmlns:ahyp="http://schemas.microsoft.com/office/drawing/2018/hyperlinkcolor" val="tx"/>
                    </a:ext>
                  </a:extLst>
                </a:hlinkClick>
              </a:rPr>
              <a:t>https://www.google.com/search?q=keratoacanthoma&amp;tbm=isch&amp;ved=2ahUKEwj01evZiIb2AhU8AzQIHfGdCRMQ2-cCegQIABAA&amp;oq=keratoacan&amp;gs_lcp=CgNpbWcQARgAMgcIABCxAxBDMgQIABBDMgQIABBDMgUIABCABDIECAAQQzIFCAAQgAQyBQgAEIAEMgUIABCABDIFCAAQgAQyBQgAEIAEOgcIIxDvAxAnOggIABCxAxCDAToICAAQgAQQsQNQ8y1YhkFg6UtoAHAAeACAAZMBiAGKDZIBBDAuMTKYAQCgAQGqAQtnd3Mtd2l6LWltZ8ABAQ&amp;sclient=img&amp;ei=geUNYrSRHbyG0PEP8bummAE&amp;bih=720&amp;biw=1437#imgrc=Ni8rWS1nuPiJ6M</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uFill>
                  <a:noFill/>
                </a:uFill>
                <a:latin typeface="Source Code Pro"/>
                <a:ea typeface="Source Code Pro"/>
                <a:cs typeface="Source Code Pro"/>
                <a:sym typeface="Source Code Pro"/>
                <a:hlinkClick r:id="rId9">
                  <a:extLst>
                    <a:ext uri="{A12FA001-AC4F-418D-AE19-62706E023703}">
                      <ahyp:hlinkClr xmlns:ahyp="http://schemas.microsoft.com/office/drawing/2018/hyperlinkcolor" val="tx"/>
                    </a:ext>
                  </a:extLst>
                </a:hlinkClick>
              </a:rPr>
              <a:t>https://www.google.com/search?q=carcinoma+cuniculatum&amp;tbm=isch&amp;ved=2ahUKEwi4_LiBiYb2AhXcHDQIHYXUA-YQ2-cCegQIABAA&amp;oq=carcinoma+c&amp;gs_lcp=CgNpbWcQARgBMgUIABCABDIFCAAQgAQyBQgAEIAEMgUIABCABDIFCAAQgAQyBQgAEIAEMgUIABCABDIFCAAQgAQyBQgAEIAEMgUIABCABDoHCCMQ7wMQJzoECAAQQzoICAAQgAQQsQM6CAgAELEDEIMBOgsIABCABBCxAxCDAVDLEVj5IGDvLWgAcAB4AIABlwGIAeYMkgEEMC4xMpgBAKABAaoBC2d3cy13aXotaW1nwAEB&amp;sclient=img&amp;ei=1OUNYrjCINy50PEPhamPsA4&amp;bih=720&amp;biw=1437#imgrc=BGQRyC3nU-hqoM</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uFill>
                  <a:noFill/>
                </a:uFill>
                <a:latin typeface="Source Code Pro"/>
                <a:ea typeface="Source Code Pro"/>
                <a:cs typeface="Source Code Pro"/>
                <a:sym typeface="Source Code Pro"/>
                <a:hlinkClick r:id="rId10">
                  <a:extLst>
                    <a:ext uri="{A12FA001-AC4F-418D-AE19-62706E023703}">
                      <ahyp:hlinkClr xmlns:ahyp="http://schemas.microsoft.com/office/drawing/2018/hyperlinkcolor" val="tx"/>
                    </a:ext>
                  </a:extLst>
                </a:hlinkClick>
              </a:rPr>
              <a:t>https://www.google.com/search?q=marjolin+ulcer&amp;tbm=isch&amp;ved=2ahUKEwiVtr_QiYb2AhXbADQIHefVCeIQ2-cCegQIABAA&amp;oq=marjolin+ulcer&amp;gs_lcp=CgNpbWcQAzIHCAAQsQMQQzIFCAAQgAQyBQgAEIAEMgUIABCABDIFCAAQgAQyBQgAEIAEMgUIABCABDIFCAAQgAQyBQgAEIAEMgUIABCABFAAWPkGYJkIaABwAHgAgAGNAYgBogaSAQMwLjaYAQCgAQGqAQtnd3Mtd2l6LWltZ8ABAQ&amp;sclient=img&amp;ei=euYNYpWRE9uB0PEP56unkA4&amp;bih=720&amp;biw=1437#imgrc=BovF8iEenQ9-aM</a:t>
            </a:r>
            <a:endParaRPr>
              <a:solidFill>
                <a:schemeClr val="dk1"/>
              </a:solidFill>
            </a:endParaRPr>
          </a:p>
          <a:p>
            <a:pPr marL="457200" lvl="0" indent="0" algn="l" rtl="0">
              <a:lnSpc>
                <a:spcPct val="120000"/>
              </a:lnSpc>
              <a:spcBef>
                <a:spcPts val="2400"/>
              </a:spcBef>
              <a:spcAft>
                <a:spcPts val="0"/>
              </a:spcAft>
              <a:buNone/>
            </a:pPr>
            <a:r>
              <a:rPr lang="en" sz="1050">
                <a:solidFill>
                  <a:schemeClr val="dk1"/>
                </a:solidFill>
                <a:uFill>
                  <a:noFill/>
                </a:uFill>
                <a:latin typeface="Source Code Pro"/>
                <a:ea typeface="Source Code Pro"/>
                <a:cs typeface="Source Code Pro"/>
                <a:sym typeface="Source Code Pro"/>
                <a:hlinkClick r:id="rId11">
                  <a:extLst>
                    <a:ext uri="{A12FA001-AC4F-418D-AE19-62706E023703}">
                      <ahyp:hlinkClr xmlns:ahyp="http://schemas.microsoft.com/office/drawing/2018/hyperlinkcolor" val="tx"/>
                    </a:ext>
                  </a:extLst>
                </a:hlinkClick>
              </a:rPr>
              <a:t>https://dermnetnz.org/topics/cutaneous-squamous-cell-carcinoma</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r>
              <a:rPr lang="en" sz="1050">
                <a:solidFill>
                  <a:schemeClr val="dk1"/>
                </a:solidFill>
                <a:latin typeface="Source Code Pro"/>
                <a:ea typeface="Source Code Pro"/>
                <a:cs typeface="Source Code Pro"/>
                <a:sym typeface="Source Code Pro"/>
              </a:rPr>
              <a:t>https://www.google.com/search?q=hyperplastic+actinic+keratosis&amp;sxsrf=APq-WBuGMTugaZD6wkqZLVXTk3Hisl0oRQ:1645119970765&amp;source=lnms&amp;tbm=isch&amp;sa=X&amp;ved=2ahUKEwi4oeG7pYf2AhXiJ0QIHQ2-AjQQ_AUoAXoECAEQAw&amp;biw=1437&amp;bih=720&amp;dpr=2#imgrc=-AWiLMd2_hFiTM</a:t>
            </a: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0"/>
              </a:spcAft>
              <a:buNone/>
            </a:pPr>
            <a:endParaRPr sz="1050">
              <a:solidFill>
                <a:schemeClr val="dk1"/>
              </a:solidFill>
              <a:latin typeface="Source Code Pro"/>
              <a:ea typeface="Source Code Pro"/>
              <a:cs typeface="Source Code Pro"/>
              <a:sym typeface="Source Code Pro"/>
            </a:endParaRPr>
          </a:p>
          <a:p>
            <a:pPr marL="457200" lvl="0" indent="0" algn="l" rtl="0">
              <a:lnSpc>
                <a:spcPct val="120000"/>
              </a:lnSpc>
              <a:spcBef>
                <a:spcPts val="2400"/>
              </a:spcBef>
              <a:spcAft>
                <a:spcPts val="2400"/>
              </a:spcAft>
              <a:buNone/>
            </a:pPr>
            <a:endParaRPr sz="1050">
              <a:solidFill>
                <a:schemeClr val="dk1"/>
              </a:solidFill>
              <a:latin typeface="Source Code Pro"/>
              <a:ea typeface="Source Code Pro"/>
              <a:cs typeface="Source Code Pro"/>
              <a:sym typeface="Source Code Pr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59488b19c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59488b19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59488b19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59488b19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Bonus question: are there more melanocytes in a person with Fitzpatrick 5 or with Fitzpatrick 1?</a:t>
            </a:r>
            <a:endParaRPr/>
          </a:p>
          <a:p>
            <a:pPr marL="0" lvl="0" indent="0" algn="l" rtl="0">
              <a:spcBef>
                <a:spcPts val="0"/>
              </a:spcBef>
              <a:spcAft>
                <a:spcPts val="0"/>
              </a:spcAft>
              <a:buNone/>
            </a:pPr>
            <a:endParaRPr/>
          </a:p>
          <a:p>
            <a:pPr marL="0" lvl="0" indent="0" algn="l" rtl="0">
              <a:spcBef>
                <a:spcPts val="0"/>
              </a:spcBef>
              <a:spcAft>
                <a:spcPts val="0"/>
              </a:spcAft>
              <a:buNone/>
            </a:pPr>
            <a:r>
              <a:rPr lang="en"/>
              <a:t>Answer: same amount, the person with Fitzpatrick 5’s melanocytes just produce more melanin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0000"/>
                    <a:lumOff val="10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8A87A34-81AB-432B-8DAE-1953F412C126}" type="datetimeFigureOut">
              <a:rPr lang="en-US" smtClean="0"/>
              <a:t>9/1/22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9246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211613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0"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rot="5400000" flipV="1">
            <a:off x="7543800" y="44447"/>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591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90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374961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3489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220959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2">
                    <a:lumMod val="75000"/>
                  </a:schemeClr>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2">
                    <a:lumMod val="75000"/>
                  </a:schemeClr>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1990" y="2225841"/>
            <a:ext cx="3566160" cy="2506179"/>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842847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46067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914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1301832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2">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flipV="1">
            <a:off x="6290132" y="394808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9391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7" y="1714500"/>
            <a:ext cx="7290053"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6" y="4853028"/>
            <a:ext cx="1615607" cy="20574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48A87A34-81AB-432B-8DAE-1953F412C126}" type="datetimeFigureOut">
              <a:rPr lang="en-US" smtClean="0"/>
              <a:pPr/>
              <a:t>9/1/22</a:t>
            </a:fld>
            <a:endParaRPr lang="en-US" dirty="0"/>
          </a:p>
        </p:txBody>
      </p:sp>
      <p:sp>
        <p:nvSpPr>
          <p:cNvPr id="5" name="Footer Placeholder 4"/>
          <p:cNvSpPr>
            <a:spLocks noGrp="1"/>
          </p:cNvSpPr>
          <p:nvPr>
            <p:ph type="ftr" sz="quarter" idx="3"/>
          </p:nvPr>
        </p:nvSpPr>
        <p:spPr>
          <a:xfrm>
            <a:off x="3632199" y="4853028"/>
            <a:ext cx="4426094" cy="205740"/>
          </a:xfrm>
          <a:prstGeom prst="rect">
            <a:avLst/>
          </a:prstGeom>
        </p:spPr>
        <p:txBody>
          <a:bodyPr vert="horz" lIns="91440" tIns="45720" rIns="91440" bIns="45720" rtlCol="0" anchor="ctr"/>
          <a:lstStyle>
            <a:lvl1pPr algn="r">
              <a:defRPr sz="75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8129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ftr="0" dt="0"/>
  <p:txStyles>
    <p:titleStyle>
      <a:lvl1pPr algn="l" defTabSz="685800" rtl="0" eaLnBrk="1" latinLnBrk="0" hangingPunct="1">
        <a:lnSpc>
          <a:spcPct val="80000"/>
        </a:lnSpc>
        <a:spcBef>
          <a:spcPct val="0"/>
        </a:spcBef>
        <a:buNone/>
        <a:defRPr sz="3750" kern="1200" cap="all" spc="75" baseline="0">
          <a:solidFill>
            <a:schemeClr val="tx1">
              <a:lumMod val="90000"/>
              <a:lumOff val="10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dermnetnz.org/topics/basal-cell-carcinoma/"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dermnetnz.org/topics/atypical-melanocytic-naevus/" TargetMode="External"/><Relationship Id="rId4" Type="http://schemas.openxmlformats.org/officeDocument/2006/relationships/hyperlink" Target="https://dermnetnz.org/topics/cutaneous-squamous-cell-carcinoma/"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hyperlink" Target="http://www.nzgg.org.nz/library_resources/8_melanoma_guidelin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
        <p:cNvGrpSpPr/>
        <p:nvPr/>
      </p:nvGrpSpPr>
      <p:grpSpPr>
        <a:xfrm>
          <a:off x="0" y="0"/>
          <a:ext cx="0" cy="0"/>
          <a:chOff x="0" y="0"/>
          <a:chExt cx="0" cy="0"/>
        </a:xfrm>
      </p:grpSpPr>
      <p:cxnSp>
        <p:nvCxnSpPr>
          <p:cNvPr id="106" name="Straight Connector 105">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BC82E0D7-37D0-4C31-B2DA-233C8F10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6823143" cy="4611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Google Shape;56;p13"/>
          <p:cNvSpPr txBox="1">
            <a:spLocks noGrp="1"/>
          </p:cNvSpPr>
          <p:nvPr>
            <p:ph type="ctrTitle"/>
          </p:nvPr>
        </p:nvSpPr>
        <p:spPr>
          <a:xfrm>
            <a:off x="768096" y="438912"/>
            <a:ext cx="6051821" cy="1124712"/>
          </a:xfrm>
          <a:prstGeom prst="rect">
            <a:avLst/>
          </a:prstGeom>
        </p:spPr>
        <p:txBody>
          <a:bodyPr spcFirstLastPara="1" vert="horz" lIns="91440" tIns="45720" rIns="91440" bIns="45720" rtlCol="0" anchor="ctr" anchorCtr="0">
            <a:normAutofit/>
          </a:bodyPr>
          <a:lstStyle/>
          <a:p>
            <a:pPr marL="0" lvl="0" indent="0" algn="l" defTabSz="914400">
              <a:spcAft>
                <a:spcPts val="0"/>
              </a:spcAft>
            </a:pPr>
            <a:r>
              <a:rPr lang="en-US" sz="5000" spc="100" dirty="0">
                <a:solidFill>
                  <a:srgbClr val="FFFFFF"/>
                </a:solidFill>
              </a:rPr>
              <a:t>Skin Cancer</a:t>
            </a:r>
          </a:p>
        </p:txBody>
      </p:sp>
      <p:cxnSp>
        <p:nvCxnSpPr>
          <p:cNvPr id="110" name="Straight Connector 109">
            <a:extLst>
              <a:ext uri="{FF2B5EF4-FFF2-40B4-BE49-F238E27FC236}">
                <a16:creationId xmlns:a16="http://schemas.microsoft.com/office/drawing/2014/main" id="{1AD3A364-FD48-4C42-B623-DAD0C3ED6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F9F40211-4307-4706-AE59-83AC153FB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460882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oogle Shape;57;p13"/>
          <p:cNvSpPr txBox="1">
            <a:spLocks noGrp="1"/>
          </p:cNvSpPr>
          <p:nvPr>
            <p:ph type="subTitle" idx="1"/>
          </p:nvPr>
        </p:nvSpPr>
        <p:spPr>
          <a:xfrm>
            <a:off x="742572" y="3465926"/>
            <a:ext cx="4904668" cy="918771"/>
          </a:xfrm>
          <a:prstGeom prst="rect">
            <a:avLst/>
          </a:prstGeom>
        </p:spPr>
        <p:txBody>
          <a:bodyPr spcFirstLastPara="1" lIns="91425" tIns="91425" rIns="91425" bIns="91425" anchor="t" anchorCtr="0">
            <a:normAutofit fontScale="85000" lnSpcReduction="20000"/>
          </a:bodyPr>
          <a:lstStyle/>
          <a:p>
            <a:pPr marL="0" lvl="0" indent="0" algn="r" rtl="0">
              <a:lnSpc>
                <a:spcPct val="90000"/>
              </a:lnSpc>
              <a:spcBef>
                <a:spcPts val="0"/>
              </a:spcBef>
              <a:spcAft>
                <a:spcPts val="600"/>
              </a:spcAft>
              <a:buNone/>
            </a:pPr>
            <a:r>
              <a:rPr lang="en-US" sz="1200" dirty="0">
                <a:latin typeface="Aharoni" panose="02010803020104030203" pitchFamily="2" charset="-79"/>
                <a:cs typeface="Aharoni" panose="02010803020104030203" pitchFamily="2" charset="-79"/>
              </a:rPr>
              <a:t>Shellie Norman DNP, APRN, FNP-BC, DCNP</a:t>
            </a:r>
          </a:p>
          <a:p>
            <a:pPr marL="0" lvl="0" indent="0" algn="r" rtl="0">
              <a:lnSpc>
                <a:spcPct val="90000"/>
              </a:lnSpc>
              <a:spcBef>
                <a:spcPts val="0"/>
              </a:spcBef>
              <a:spcAft>
                <a:spcPts val="600"/>
              </a:spcAft>
              <a:buNone/>
            </a:pPr>
            <a:r>
              <a:rPr lang="en-US" sz="1200" dirty="0">
                <a:latin typeface="Aharoni" panose="02010803020104030203" pitchFamily="2" charset="-79"/>
                <a:cs typeface="Aharoni" panose="02010803020104030203" pitchFamily="2" charset="-79"/>
              </a:rPr>
              <a:t>Emily Burkman PA-C</a:t>
            </a:r>
          </a:p>
          <a:p>
            <a:pPr marL="0" lvl="0" indent="0" algn="r" rtl="0">
              <a:lnSpc>
                <a:spcPct val="90000"/>
              </a:lnSpc>
              <a:spcBef>
                <a:spcPts val="0"/>
              </a:spcBef>
              <a:spcAft>
                <a:spcPts val="600"/>
              </a:spcAft>
              <a:buNone/>
            </a:pPr>
            <a:r>
              <a:rPr lang="en" sz="2800" dirty="0">
                <a:latin typeface="Aharoni" panose="02010803020104030203" pitchFamily="2" charset="-79"/>
                <a:cs typeface="Aharoni" panose="02010803020104030203" pitchFamily="2" charset="-79"/>
              </a:rPr>
              <a:t>Island Dermatology LLC</a:t>
            </a:r>
            <a:endParaRPr lang="en-US" sz="2800" dirty="0">
              <a:latin typeface="Aharoni" panose="02010803020104030203" pitchFamily="2" charset="-79"/>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1000"/>
                                        <p:tgtEl>
                                          <p:spTgt spid="57">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56"/>
                                        </p:tgtEl>
                                        <p:attrNameLst>
                                          <p:attrName>style.visibility</p:attrName>
                                        </p:attrNameLst>
                                      </p:cBhvr>
                                      <p:to>
                                        <p:strVal val="visible"/>
                                      </p:to>
                                    </p:set>
                                    <p:animEffect transition="in" filter="fade">
                                      <p:cBhvr>
                                        <p:cTn id="10" dur="10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57">
                                            <p:txEl>
                                              <p:pRg st="1" end="1"/>
                                            </p:txEl>
                                          </p:spTgt>
                                        </p:tgtEl>
                                        <p:attrNameLst>
                                          <p:attrName>style.visibility</p:attrName>
                                        </p:attrNameLst>
                                      </p:cBhvr>
                                      <p:to>
                                        <p:strVal val="visible"/>
                                      </p:to>
                                    </p:set>
                                    <p:animEffect transition="in" filter="fade">
                                      <p:cBhvr>
                                        <p:cTn id="15" dur="1000"/>
                                        <p:tgtEl>
                                          <p:spTgt spid="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57">
                                            <p:txEl>
                                              <p:pRg st="2" end="2"/>
                                            </p:txEl>
                                          </p:spTgt>
                                        </p:tgtEl>
                                        <p:attrNameLst>
                                          <p:attrName>style.visibility</p:attrName>
                                        </p:attrNameLst>
                                      </p:cBhvr>
                                      <p:to>
                                        <p:strVal val="visible"/>
                                      </p:to>
                                    </p:set>
                                    <p:animEffect transition="in" filter="fade">
                                      <p:cBhvr>
                                        <p:cTn id="20" dur="1000"/>
                                        <p:tgtEl>
                                          <p:spTgt spid="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cxnSp>
        <p:nvCxnSpPr>
          <p:cNvPr id="130" name="Straight Connector 129">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4" name="Google Shape;124;p22"/>
          <p:cNvSpPr txBox="1">
            <a:spLocks noGrp="1"/>
          </p:cNvSpPr>
          <p:nvPr>
            <p:ph type="title"/>
          </p:nvPr>
        </p:nvSpPr>
        <p:spPr>
          <a:xfrm>
            <a:off x="768096" y="438912"/>
            <a:ext cx="601370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900" spc="100"/>
              <a:t>Treatments for Non-Melanoma </a:t>
            </a:r>
            <a:br>
              <a:rPr lang="en-US" sz="3900" spc="100"/>
            </a:br>
            <a:r>
              <a:rPr lang="en-US" sz="3900" spc="100"/>
              <a:t>SKIN CANCERS</a:t>
            </a:r>
          </a:p>
        </p:txBody>
      </p:sp>
      <p:sp>
        <p:nvSpPr>
          <p:cNvPr id="125" name="Google Shape;125;p22"/>
          <p:cNvSpPr txBox="1">
            <a:spLocks noGrp="1"/>
          </p:cNvSpPr>
          <p:nvPr>
            <p:ph type="body" idx="1"/>
          </p:nvPr>
        </p:nvSpPr>
        <p:spPr>
          <a:xfrm>
            <a:off x="768096" y="1714500"/>
            <a:ext cx="601370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t>The decision regarding how to treat a particular cancer depends on many factors including:</a:t>
            </a:r>
          </a:p>
          <a:p>
            <a:pPr marL="0" lvl="0" indent="0" defTabSz="914400">
              <a:spcBef>
                <a:spcPts val="1200"/>
              </a:spcBef>
              <a:spcAft>
                <a:spcPts val="0"/>
              </a:spcAft>
              <a:buNone/>
            </a:pPr>
            <a:r>
              <a:rPr lang="en-US" dirty="0"/>
              <a:t>-skin cancer location</a:t>
            </a:r>
          </a:p>
          <a:p>
            <a:pPr marL="0" lvl="0" indent="0" defTabSz="914400">
              <a:spcBef>
                <a:spcPts val="1200"/>
              </a:spcBef>
              <a:spcAft>
                <a:spcPts val="0"/>
              </a:spcAft>
              <a:buNone/>
            </a:pPr>
            <a:r>
              <a:rPr lang="en-US" dirty="0"/>
              <a:t>-pathology details (margins, subtypes, pathologist recommendations)</a:t>
            </a:r>
          </a:p>
          <a:p>
            <a:pPr marL="0" lvl="0" indent="0" defTabSz="914400">
              <a:spcBef>
                <a:spcPts val="1200"/>
              </a:spcBef>
              <a:spcAft>
                <a:spcPts val="0"/>
              </a:spcAft>
              <a:buNone/>
            </a:pPr>
            <a:r>
              <a:rPr lang="en-US" dirty="0"/>
              <a:t>-patient age</a:t>
            </a:r>
          </a:p>
          <a:p>
            <a:pPr marL="0" lvl="0" indent="0" defTabSz="914400">
              <a:spcBef>
                <a:spcPts val="1200"/>
              </a:spcBef>
              <a:spcAft>
                <a:spcPts val="0"/>
              </a:spcAft>
              <a:buNone/>
            </a:pPr>
            <a:r>
              <a:rPr lang="en-US" dirty="0"/>
              <a:t>-patient desires </a:t>
            </a:r>
          </a:p>
          <a:p>
            <a:pPr marL="0" lvl="0" indent="0" defTabSz="914400">
              <a:spcBef>
                <a:spcPts val="1200"/>
              </a:spcBef>
              <a:spcAft>
                <a:spcPts val="1200"/>
              </a:spcAft>
              <a:buNone/>
            </a:pPr>
            <a:r>
              <a:rPr lang="en-US" dirty="0"/>
              <a:t>-insurance coverage :(</a:t>
            </a:r>
          </a:p>
        </p:txBody>
      </p:sp>
      <p:sp>
        <p:nvSpPr>
          <p:cNvPr id="132" name="Rectangle 13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lumMod val="50000"/>
                  </a:schemeClr>
                </a:solidFill>
                <a:cs typeface="Aharoni" panose="02010803020104030203" pitchFamily="2" charset="-79"/>
              </a:rPr>
              <a:t>Melanoma</a:t>
            </a:r>
            <a:endParaRPr dirty="0">
              <a:solidFill>
                <a:schemeClr val="tx1">
                  <a:lumMod val="50000"/>
                </a:schemeClr>
              </a:solidFill>
              <a:cs typeface="Aharoni" panose="02010803020104030203" pitchFamily="2" charset="-79"/>
            </a:endParaRPr>
          </a:p>
        </p:txBody>
      </p:sp>
      <p:sp>
        <p:nvSpPr>
          <p:cNvPr id="137" name="Google Shape;137;p24"/>
          <p:cNvSpPr txBox="1">
            <a:spLocks noGrp="1"/>
          </p:cNvSpPr>
          <p:nvPr>
            <p:ph type="body" idx="1"/>
          </p:nvPr>
        </p:nvSpPr>
        <p:spPr>
          <a:xfrm>
            <a:off x="175825" y="918912"/>
            <a:ext cx="3981505" cy="362353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rgbClr val="333333"/>
              </a:solidFill>
            </a:endParaRPr>
          </a:p>
          <a:p>
            <a:pPr marL="457200" lvl="0" indent="-342900" algn="l" rtl="0">
              <a:spcBef>
                <a:spcPts val="1200"/>
              </a:spcBef>
              <a:spcAft>
                <a:spcPts val="0"/>
              </a:spcAft>
              <a:buClr>
                <a:srgbClr val="333333"/>
              </a:buClr>
              <a:buSzPts val="1800"/>
              <a:buChar char="●"/>
            </a:pPr>
            <a:r>
              <a:rPr lang="en" sz="2000" dirty="0">
                <a:solidFill>
                  <a:schemeClr val="accent1"/>
                </a:solidFill>
                <a:latin typeface="+mj-lt"/>
                <a:cs typeface="Aharoni" panose="02010803020104030203" pitchFamily="2" charset="-79"/>
              </a:rPr>
              <a:t>Melanocytes are “pigment cells” and can be found in the basal layer of the epidermis. Melanocytes produce a protein called melanin. Melanin protects skin by absorbing ultraviolet (UV) radiation.</a:t>
            </a:r>
          </a:p>
          <a:p>
            <a:pPr marL="114300" lvl="0" indent="0" algn="l" rtl="0">
              <a:spcBef>
                <a:spcPts val="1200"/>
              </a:spcBef>
              <a:spcAft>
                <a:spcPts val="0"/>
              </a:spcAft>
              <a:buClr>
                <a:srgbClr val="333333"/>
              </a:buClr>
              <a:buSzPts val="1800"/>
              <a:buNone/>
            </a:pPr>
            <a:endParaRPr sz="2000" dirty="0">
              <a:solidFill>
                <a:schemeClr val="accent1"/>
              </a:solidFill>
              <a:latin typeface="+mj-lt"/>
              <a:cs typeface="Aharoni" panose="02010803020104030203" pitchFamily="2" charset="-79"/>
            </a:endParaRPr>
          </a:p>
          <a:p>
            <a:pPr marL="457200" lvl="0" indent="-342900" algn="l" rtl="0">
              <a:spcBef>
                <a:spcPts val="0"/>
              </a:spcBef>
              <a:spcAft>
                <a:spcPts val="0"/>
              </a:spcAft>
              <a:buClr>
                <a:srgbClr val="333333"/>
              </a:buClr>
              <a:buSzPts val="1800"/>
              <a:buChar char="●"/>
            </a:pPr>
            <a:r>
              <a:rPr lang="en" sz="2000" dirty="0">
                <a:solidFill>
                  <a:schemeClr val="accent1"/>
                </a:solidFill>
                <a:latin typeface="+mj-lt"/>
                <a:cs typeface="Aharoni" panose="02010803020104030203" pitchFamily="2" charset="-79"/>
              </a:rPr>
              <a:t>Melanoma occurs when there is uncontrolled growth of melanocytes</a:t>
            </a:r>
            <a:endParaRPr sz="2000" dirty="0">
              <a:solidFill>
                <a:schemeClr val="accent1"/>
              </a:solidFill>
              <a:latin typeface="+mj-lt"/>
              <a:cs typeface="Aharoni" panose="02010803020104030203" pitchFamily="2" charset="-79"/>
            </a:endParaRPr>
          </a:p>
        </p:txBody>
      </p:sp>
      <p:pic>
        <p:nvPicPr>
          <p:cNvPr id="138" name="Google Shape;138;p24"/>
          <p:cNvPicPr preferRelativeResize="0"/>
          <p:nvPr/>
        </p:nvPicPr>
        <p:blipFill>
          <a:blip r:embed="rId3">
            <a:alphaModFix/>
          </a:blip>
          <a:stretch>
            <a:fillRect/>
          </a:stretch>
        </p:blipFill>
        <p:spPr>
          <a:xfrm>
            <a:off x="4896800" y="918912"/>
            <a:ext cx="4180499" cy="3305680"/>
          </a:xfrm>
          <a:prstGeom prst="rect">
            <a:avLst/>
          </a:prstGeom>
          <a:noFill/>
          <a:ln>
            <a:noFill/>
          </a:ln>
        </p:spPr>
      </p:pic>
      <p:sp>
        <p:nvSpPr>
          <p:cNvPr id="139" name="Google Shape;139;p24"/>
          <p:cNvSpPr/>
          <p:nvPr/>
        </p:nvSpPr>
        <p:spPr>
          <a:xfrm>
            <a:off x="3976375" y="3786375"/>
            <a:ext cx="759900" cy="1764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3"/>
        <p:cNvGrpSpPr/>
        <p:nvPr/>
      </p:nvGrpSpPr>
      <p:grpSpPr>
        <a:xfrm>
          <a:off x="0" y="0"/>
          <a:ext cx="0" cy="0"/>
          <a:chOff x="0" y="0"/>
          <a:chExt cx="0" cy="0"/>
        </a:xfrm>
      </p:grpSpPr>
      <p:cxnSp>
        <p:nvCxnSpPr>
          <p:cNvPr id="150" name="Straight Connector 149">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7B2A1016-34C3-4BE4-94F4-F4215EA18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8" y="241298"/>
            <a:ext cx="8663391" cy="4660901"/>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Google Shape;144;p25"/>
          <p:cNvSpPr txBox="1">
            <a:spLocks noGrp="1"/>
          </p:cNvSpPr>
          <p:nvPr>
            <p:ph type="title"/>
          </p:nvPr>
        </p:nvSpPr>
        <p:spPr>
          <a:xfrm>
            <a:off x="768096" y="438912"/>
            <a:ext cx="77472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solidFill>
                  <a:srgbClr val="FFFFFF"/>
                </a:solidFill>
              </a:rPr>
              <a:t>Melanoma</a:t>
            </a:r>
          </a:p>
        </p:txBody>
      </p:sp>
      <p:cxnSp>
        <p:nvCxnSpPr>
          <p:cNvPr id="156" name="Straight Connector 155">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5" name="Google Shape;145;p25"/>
          <p:cNvSpPr txBox="1">
            <a:spLocks noGrp="1"/>
          </p:cNvSpPr>
          <p:nvPr>
            <p:ph type="body" idx="1"/>
          </p:nvPr>
        </p:nvSpPr>
        <p:spPr>
          <a:xfrm>
            <a:off x="768096" y="1714500"/>
            <a:ext cx="7747254" cy="2897228"/>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endParaRPr lang="en-US" dirty="0">
              <a:solidFill>
                <a:srgbClr val="FFFFFF"/>
              </a:solidFill>
            </a:endParaRPr>
          </a:p>
          <a:p>
            <a:pPr marL="457200" lvl="0" indent="-342900" defTabSz="914400">
              <a:spcBef>
                <a:spcPts val="1200"/>
              </a:spcBef>
              <a:spcAft>
                <a:spcPts val="0"/>
              </a:spcAft>
              <a:buSzPts val="1800"/>
              <a:buChar char="●"/>
            </a:pPr>
            <a:r>
              <a:rPr lang="en-US" sz="1600" dirty="0">
                <a:solidFill>
                  <a:srgbClr val="FFFFFF"/>
                </a:solidFill>
              </a:rPr>
              <a:t>Important risk factors for melanoma development:</a:t>
            </a:r>
          </a:p>
          <a:p>
            <a:pPr marL="914400" lvl="1" indent="-320675" defTabSz="914400">
              <a:spcBef>
                <a:spcPts val="0"/>
              </a:spcBef>
              <a:spcAft>
                <a:spcPts val="0"/>
              </a:spcAft>
              <a:buSzPts val="1450"/>
              <a:buChar char="○"/>
            </a:pPr>
            <a:r>
              <a:rPr lang="en-US" sz="1600" dirty="0">
                <a:solidFill>
                  <a:srgbClr val="FFFFFF"/>
                </a:solidFill>
              </a:rPr>
              <a:t>Increasing age</a:t>
            </a:r>
          </a:p>
          <a:p>
            <a:pPr marL="914400" lvl="1" indent="-320675" defTabSz="914400">
              <a:spcBef>
                <a:spcPts val="0"/>
              </a:spcBef>
              <a:spcAft>
                <a:spcPts val="0"/>
              </a:spcAft>
              <a:buSzPts val="1450"/>
              <a:buChar char="○"/>
            </a:pPr>
            <a:r>
              <a:rPr lang="en-US" sz="1600" dirty="0">
                <a:solidFill>
                  <a:srgbClr val="FFFFFF"/>
                </a:solidFill>
              </a:rPr>
              <a:t>Previous melanoma </a:t>
            </a:r>
          </a:p>
          <a:p>
            <a:pPr marL="914400" lvl="1" indent="-320675" defTabSz="914400">
              <a:spcBef>
                <a:spcPts val="0"/>
              </a:spcBef>
              <a:spcAft>
                <a:spcPts val="0"/>
              </a:spcAft>
              <a:buSzPts val="1450"/>
              <a:buChar char="○"/>
            </a:pPr>
            <a:r>
              <a:rPr lang="en-US" sz="1600" dirty="0">
                <a:solidFill>
                  <a:srgbClr val="FFFFFF"/>
                </a:solidFill>
              </a:rPr>
              <a:t>Previous </a:t>
            </a:r>
            <a:r>
              <a:rPr lang="en-US" sz="1600" dirty="0">
                <a:solidFill>
                  <a:srgbClr val="FFFFFF"/>
                </a:solidFill>
                <a:uFill>
                  <a:noFill/>
                </a:uFill>
                <a:hlinkClick r:id="rId3">
                  <a:extLst>
                    <a:ext uri="{A12FA001-AC4F-418D-AE19-62706E023703}">
                      <ahyp:hlinkClr xmlns:ahyp="http://schemas.microsoft.com/office/drawing/2018/hyperlinkcolor" val="tx"/>
                    </a:ext>
                  </a:extLst>
                </a:hlinkClick>
              </a:rPr>
              <a:t>basal</a:t>
            </a:r>
            <a:r>
              <a:rPr lang="en-US" sz="1600" dirty="0">
                <a:solidFill>
                  <a:srgbClr val="FFFFFF"/>
                </a:solidFill>
              </a:rPr>
              <a:t> or </a:t>
            </a:r>
            <a:r>
              <a:rPr lang="en-US" sz="1600" dirty="0">
                <a:solidFill>
                  <a:srgbClr val="FFFFFF"/>
                </a:solidFill>
                <a:uFill>
                  <a:noFill/>
                </a:uFill>
                <a:hlinkClick r:id="rId4">
                  <a:extLst>
                    <a:ext uri="{A12FA001-AC4F-418D-AE19-62706E023703}">
                      <ahyp:hlinkClr xmlns:ahyp="http://schemas.microsoft.com/office/drawing/2018/hyperlinkcolor" val="tx"/>
                    </a:ext>
                  </a:extLst>
                </a:hlinkClick>
              </a:rPr>
              <a:t>squamous cell carcinoma</a:t>
            </a:r>
            <a:endParaRPr lang="en-US" sz="1600" dirty="0">
              <a:solidFill>
                <a:srgbClr val="FFFFFF"/>
              </a:solidFill>
            </a:endParaRPr>
          </a:p>
          <a:p>
            <a:pPr marL="914400" lvl="1" indent="-320675" defTabSz="914400">
              <a:spcBef>
                <a:spcPts val="0"/>
              </a:spcBef>
              <a:spcAft>
                <a:spcPts val="0"/>
              </a:spcAft>
              <a:buSzPts val="1450"/>
              <a:buChar char="○"/>
            </a:pPr>
            <a:r>
              <a:rPr lang="en-US" sz="1600" dirty="0">
                <a:solidFill>
                  <a:srgbClr val="FFFFFF"/>
                </a:solidFill>
              </a:rPr>
              <a:t>Many melanocytic moles</a:t>
            </a:r>
          </a:p>
          <a:p>
            <a:pPr marL="914400" lvl="1" indent="-320675" defTabSz="914400">
              <a:spcBef>
                <a:spcPts val="0"/>
              </a:spcBef>
              <a:spcAft>
                <a:spcPts val="0"/>
              </a:spcAft>
              <a:buSzPts val="1450"/>
              <a:buChar char="○"/>
            </a:pPr>
            <a:r>
              <a:rPr lang="en-US" sz="1600" dirty="0">
                <a:solidFill>
                  <a:srgbClr val="FFFFFF"/>
                </a:solidFill>
              </a:rPr>
              <a:t>Multiple </a:t>
            </a:r>
            <a:r>
              <a:rPr lang="en-US" sz="1600" dirty="0">
                <a:solidFill>
                  <a:srgbClr val="FFFFFF"/>
                </a:solidFill>
                <a:uFill>
                  <a:noFill/>
                </a:uFill>
                <a:hlinkClick r:id="rId5">
                  <a:extLst>
                    <a:ext uri="{A12FA001-AC4F-418D-AE19-62706E023703}">
                      <ahyp:hlinkClr xmlns:ahyp="http://schemas.microsoft.com/office/drawing/2018/hyperlinkcolor" val="tx"/>
                    </a:ext>
                  </a:extLst>
                </a:hlinkClick>
              </a:rPr>
              <a:t>atypical </a:t>
            </a:r>
            <a:r>
              <a:rPr lang="en-US" sz="1600" dirty="0">
                <a:solidFill>
                  <a:srgbClr val="FFFFFF"/>
                </a:solidFill>
                <a:uFill>
                  <a:noFill/>
                </a:uFill>
              </a:rPr>
              <a:t>moles</a:t>
            </a:r>
            <a:r>
              <a:rPr lang="en-US" sz="1600" dirty="0">
                <a:solidFill>
                  <a:srgbClr val="FFFFFF"/>
                </a:solidFill>
              </a:rPr>
              <a:t>(greater than 5)</a:t>
            </a:r>
          </a:p>
          <a:p>
            <a:pPr marL="914400" lvl="1" indent="-320675" defTabSz="914400">
              <a:spcBef>
                <a:spcPts val="0"/>
              </a:spcBef>
              <a:spcAft>
                <a:spcPts val="0"/>
              </a:spcAft>
              <a:buSzPts val="1450"/>
              <a:buChar char="○"/>
            </a:pPr>
            <a:r>
              <a:rPr lang="en-US" sz="1600" dirty="0">
                <a:solidFill>
                  <a:srgbClr val="FFFFFF"/>
                </a:solidFill>
              </a:rPr>
              <a:t>A strong family history of melanoma (first-degree relatives affected)</a:t>
            </a:r>
          </a:p>
          <a:p>
            <a:pPr marL="914400" lvl="1" indent="-320675" defTabSz="914400">
              <a:spcBef>
                <a:spcPts val="0"/>
              </a:spcBef>
              <a:spcAft>
                <a:spcPts val="0"/>
              </a:spcAft>
              <a:buSzPts val="1450"/>
              <a:buChar char="○"/>
            </a:pPr>
            <a:r>
              <a:rPr lang="en-US" sz="1600" dirty="0">
                <a:solidFill>
                  <a:srgbClr val="FFFFFF"/>
                </a:solidFill>
              </a:rPr>
              <a:t>White/fair skin that burns easily </a:t>
            </a:r>
          </a:p>
          <a:p>
            <a:pPr marL="593725" lvl="1" indent="0" defTabSz="914400">
              <a:spcBef>
                <a:spcPts val="0"/>
              </a:spcBef>
              <a:spcAft>
                <a:spcPts val="0"/>
              </a:spcAft>
              <a:buSzPts val="1450"/>
              <a:buNone/>
            </a:pPr>
            <a:r>
              <a:rPr lang="en-US" sz="1600" dirty="0">
                <a:solidFill>
                  <a:srgbClr val="FFFFFF"/>
                </a:solidFill>
              </a:rPr>
              <a:t>(5), (6)</a:t>
            </a:r>
          </a:p>
          <a:p>
            <a:pPr marL="593725" lvl="1" indent="0" defTabSz="914400">
              <a:spcBef>
                <a:spcPts val="0"/>
              </a:spcBef>
              <a:spcAft>
                <a:spcPts val="0"/>
              </a:spcAft>
              <a:buSzPts val="1450"/>
              <a:buNone/>
            </a:pPr>
            <a:endParaRPr lang="en-US" sz="16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lumMod val="50000"/>
                  </a:schemeClr>
                </a:solidFill>
                <a:cs typeface="Aharoni" panose="02010803020104030203" pitchFamily="2" charset="-79"/>
              </a:rPr>
              <a:t>What does melanoma look like?</a:t>
            </a:r>
            <a:endParaRPr dirty="0">
              <a:solidFill>
                <a:schemeClr val="tx1">
                  <a:lumMod val="50000"/>
                </a:schemeClr>
              </a:solidFill>
              <a:cs typeface="Aharoni" panose="02010803020104030203" pitchFamily="2" charset="-79"/>
            </a:endParaRPr>
          </a:p>
        </p:txBody>
      </p:sp>
      <p:pic>
        <p:nvPicPr>
          <p:cNvPr id="151" name="Google Shape;151;p26"/>
          <p:cNvPicPr preferRelativeResize="0"/>
          <p:nvPr/>
        </p:nvPicPr>
        <p:blipFill rotWithShape="1">
          <a:blip r:embed="rId3">
            <a:alphaModFix/>
          </a:blip>
          <a:srcRect l="15931" t="20655" r="15925" b="20649"/>
          <a:stretch/>
        </p:blipFill>
        <p:spPr>
          <a:xfrm>
            <a:off x="214125" y="1024150"/>
            <a:ext cx="2287554" cy="1477900"/>
          </a:xfrm>
          <a:prstGeom prst="rect">
            <a:avLst/>
          </a:prstGeom>
          <a:noFill/>
          <a:ln>
            <a:noFill/>
          </a:ln>
        </p:spPr>
      </p:pic>
      <p:pic>
        <p:nvPicPr>
          <p:cNvPr id="152" name="Google Shape;152;p26"/>
          <p:cNvPicPr preferRelativeResize="0"/>
          <p:nvPr/>
        </p:nvPicPr>
        <p:blipFill>
          <a:blip r:embed="rId4">
            <a:alphaModFix/>
          </a:blip>
          <a:stretch>
            <a:fillRect/>
          </a:stretch>
        </p:blipFill>
        <p:spPr>
          <a:xfrm>
            <a:off x="3016479" y="1024150"/>
            <a:ext cx="2266950" cy="1704975"/>
          </a:xfrm>
          <a:prstGeom prst="rect">
            <a:avLst/>
          </a:prstGeom>
          <a:noFill/>
          <a:ln>
            <a:noFill/>
          </a:ln>
        </p:spPr>
      </p:pic>
      <p:pic>
        <p:nvPicPr>
          <p:cNvPr id="153" name="Google Shape;153;p26"/>
          <p:cNvPicPr preferRelativeResize="0"/>
          <p:nvPr/>
        </p:nvPicPr>
        <p:blipFill>
          <a:blip r:embed="rId5">
            <a:alphaModFix/>
          </a:blip>
          <a:stretch>
            <a:fillRect/>
          </a:stretch>
        </p:blipFill>
        <p:spPr>
          <a:xfrm>
            <a:off x="5964975" y="1024150"/>
            <a:ext cx="2457450" cy="1857375"/>
          </a:xfrm>
          <a:prstGeom prst="rect">
            <a:avLst/>
          </a:prstGeom>
          <a:noFill/>
          <a:ln>
            <a:noFill/>
          </a:ln>
        </p:spPr>
      </p:pic>
      <p:pic>
        <p:nvPicPr>
          <p:cNvPr id="154" name="Google Shape;154;p26"/>
          <p:cNvPicPr preferRelativeResize="0"/>
          <p:nvPr/>
        </p:nvPicPr>
        <p:blipFill rotWithShape="1">
          <a:blip r:embed="rId6">
            <a:alphaModFix/>
          </a:blip>
          <a:srcRect t="16163" r="23371"/>
          <a:stretch/>
        </p:blipFill>
        <p:spPr>
          <a:xfrm>
            <a:off x="214125" y="2881523"/>
            <a:ext cx="2077850" cy="1857376"/>
          </a:xfrm>
          <a:prstGeom prst="rect">
            <a:avLst/>
          </a:prstGeom>
          <a:noFill/>
          <a:ln>
            <a:noFill/>
          </a:ln>
        </p:spPr>
      </p:pic>
      <p:pic>
        <p:nvPicPr>
          <p:cNvPr id="155" name="Google Shape;155;p26"/>
          <p:cNvPicPr preferRelativeResize="0"/>
          <p:nvPr/>
        </p:nvPicPr>
        <p:blipFill>
          <a:blip r:embed="rId7">
            <a:alphaModFix/>
          </a:blip>
          <a:stretch>
            <a:fillRect/>
          </a:stretch>
        </p:blipFill>
        <p:spPr>
          <a:xfrm>
            <a:off x="2801262" y="3033925"/>
            <a:ext cx="2412690" cy="1704975"/>
          </a:xfrm>
          <a:prstGeom prst="rect">
            <a:avLst/>
          </a:prstGeom>
          <a:noFill/>
          <a:ln>
            <a:noFill/>
          </a:ln>
        </p:spPr>
      </p:pic>
      <p:pic>
        <p:nvPicPr>
          <p:cNvPr id="156" name="Google Shape;156;p26"/>
          <p:cNvPicPr preferRelativeResize="0"/>
          <p:nvPr/>
        </p:nvPicPr>
        <p:blipFill>
          <a:blip r:embed="rId8">
            <a:alphaModFix/>
          </a:blip>
          <a:stretch>
            <a:fillRect/>
          </a:stretch>
        </p:blipFill>
        <p:spPr>
          <a:xfrm>
            <a:off x="5888914" y="3033925"/>
            <a:ext cx="2609566" cy="195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cxnSp>
        <p:nvCxnSpPr>
          <p:cNvPr id="174" name="Straight Connector 173">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7" name="Google Shape;167;p28"/>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Melanoma- pathology matters</a:t>
            </a:r>
          </a:p>
        </p:txBody>
      </p:sp>
      <p:graphicFrame>
        <p:nvGraphicFramePr>
          <p:cNvPr id="170" name="Google Shape;168;p28">
            <a:extLst>
              <a:ext uri="{FF2B5EF4-FFF2-40B4-BE49-F238E27FC236}">
                <a16:creationId xmlns:a16="http://schemas.microsoft.com/office/drawing/2014/main" id="{686131E7-0EFD-B105-273D-86D3ED1815EE}"/>
              </a:ext>
            </a:extLst>
          </p:cNvPr>
          <p:cNvGraphicFramePr/>
          <p:nvPr>
            <p:extLst>
              <p:ext uri="{D42A27DB-BD31-4B8C-83A1-F6EECF244321}">
                <p14:modId xmlns:p14="http://schemas.microsoft.com/office/powerpoint/2010/main" val="1661824233"/>
              </p:ext>
            </p:extLst>
          </p:nvPr>
        </p:nvGraphicFramePr>
        <p:xfrm>
          <a:off x="767953" y="1714500"/>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78"/>
        <p:cNvGrpSpPr/>
        <p:nvPr/>
      </p:nvGrpSpPr>
      <p:grpSpPr>
        <a:xfrm>
          <a:off x="0" y="0"/>
          <a:ext cx="0" cy="0"/>
          <a:chOff x="0" y="0"/>
          <a:chExt cx="0" cy="0"/>
        </a:xfrm>
      </p:grpSpPr>
      <p:cxnSp>
        <p:nvCxnSpPr>
          <p:cNvPr id="185" name="Straight Connector 184">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B5068B1C-1A28-475A-A0E0-4C23200D8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Google Shape;179;p30"/>
          <p:cNvSpPr txBox="1">
            <a:spLocks noGrp="1"/>
          </p:cNvSpPr>
          <p:nvPr>
            <p:ph type="title"/>
          </p:nvPr>
        </p:nvSpPr>
        <p:spPr>
          <a:xfrm>
            <a:off x="482600" y="603249"/>
            <a:ext cx="3718717" cy="3937001"/>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5000" spc="100">
                <a:solidFill>
                  <a:srgbClr val="404040"/>
                </a:solidFill>
              </a:rPr>
              <a:t>What to watch for/Red flags for melanoma</a:t>
            </a:r>
          </a:p>
        </p:txBody>
      </p:sp>
      <p:sp>
        <p:nvSpPr>
          <p:cNvPr id="189" name="Rectangle 188">
            <a:extLst>
              <a:ext uri="{FF2B5EF4-FFF2-40B4-BE49-F238E27FC236}">
                <a16:creationId xmlns:a16="http://schemas.microsoft.com/office/drawing/2014/main" id="{6D428773-F789-43B7-B5FD-AE49E5BD2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Google Shape;180;p30"/>
          <p:cNvSpPr txBox="1">
            <a:spLocks noGrp="1"/>
          </p:cNvSpPr>
          <p:nvPr>
            <p:ph type="body" idx="1"/>
          </p:nvPr>
        </p:nvSpPr>
        <p:spPr>
          <a:xfrm>
            <a:off x="4933950" y="603249"/>
            <a:ext cx="3848100" cy="3937001"/>
          </a:xfrm>
          <a:prstGeom prst="rect">
            <a:avLst/>
          </a:prstGeom>
        </p:spPr>
        <p:txBody>
          <a:bodyPr spcFirstLastPara="1" vert="horz" lIns="45720" tIns="45720" rIns="45720" bIns="45720" rtlCol="0" anchor="ctr" anchorCtr="0">
            <a:normAutofit/>
          </a:bodyPr>
          <a:lstStyle/>
          <a:p>
            <a:pPr marL="457200" lvl="0" indent="-342900" defTabSz="914400">
              <a:spcBef>
                <a:spcPts val="0"/>
              </a:spcBef>
              <a:spcAft>
                <a:spcPts val="600"/>
              </a:spcAft>
              <a:buSzPts val="1800"/>
              <a:buChar char="●"/>
            </a:pPr>
            <a:r>
              <a:rPr lang="en-US" dirty="0">
                <a:solidFill>
                  <a:srgbClr val="FFFFFF"/>
                </a:solidFill>
              </a:rPr>
              <a:t>ABCDEs</a:t>
            </a:r>
          </a:p>
          <a:p>
            <a:pPr marL="914400" lvl="1" indent="-317500" defTabSz="914400">
              <a:spcBef>
                <a:spcPts val="0"/>
              </a:spcBef>
              <a:spcAft>
                <a:spcPts val="600"/>
              </a:spcAft>
              <a:buSzPts val="1400"/>
              <a:buChar char="○"/>
            </a:pPr>
            <a:r>
              <a:rPr lang="en-US" dirty="0">
                <a:solidFill>
                  <a:srgbClr val="FFFFFF"/>
                </a:solidFill>
              </a:rPr>
              <a:t>Asymmetry</a:t>
            </a:r>
          </a:p>
          <a:p>
            <a:pPr marL="914400" lvl="1" indent="-317500" defTabSz="914400">
              <a:spcBef>
                <a:spcPts val="0"/>
              </a:spcBef>
              <a:spcAft>
                <a:spcPts val="600"/>
              </a:spcAft>
              <a:buSzPts val="1400"/>
              <a:buChar char="○"/>
            </a:pPr>
            <a:r>
              <a:rPr lang="en-US" dirty="0">
                <a:solidFill>
                  <a:srgbClr val="FFFFFF"/>
                </a:solidFill>
              </a:rPr>
              <a:t>Border</a:t>
            </a:r>
          </a:p>
          <a:p>
            <a:pPr marL="914400" lvl="1" indent="-317500" defTabSz="914400">
              <a:spcBef>
                <a:spcPts val="0"/>
              </a:spcBef>
              <a:spcAft>
                <a:spcPts val="600"/>
              </a:spcAft>
              <a:buSzPts val="1400"/>
              <a:buChar char="○"/>
            </a:pPr>
            <a:r>
              <a:rPr lang="en-US" dirty="0">
                <a:solidFill>
                  <a:srgbClr val="FFFFFF"/>
                </a:solidFill>
              </a:rPr>
              <a:t>Color</a:t>
            </a:r>
          </a:p>
          <a:p>
            <a:pPr marL="914400" lvl="1" indent="-317500" defTabSz="914400">
              <a:spcBef>
                <a:spcPts val="0"/>
              </a:spcBef>
              <a:spcAft>
                <a:spcPts val="600"/>
              </a:spcAft>
              <a:buSzPts val="1400"/>
              <a:buChar char="○"/>
            </a:pPr>
            <a:r>
              <a:rPr lang="en-US" dirty="0">
                <a:solidFill>
                  <a:srgbClr val="FFFFFF"/>
                </a:solidFill>
              </a:rPr>
              <a:t>Diameter (&gt;6mm)</a:t>
            </a:r>
          </a:p>
          <a:p>
            <a:pPr marL="914400" lvl="1" indent="-317500" defTabSz="914400">
              <a:spcBef>
                <a:spcPts val="0"/>
              </a:spcBef>
              <a:spcAft>
                <a:spcPts val="600"/>
              </a:spcAft>
              <a:buSzPts val="1400"/>
              <a:buChar char="○"/>
            </a:pPr>
            <a:r>
              <a:rPr lang="en-US" dirty="0">
                <a:solidFill>
                  <a:srgbClr val="FFFFFF"/>
                </a:solidFill>
              </a:rPr>
              <a:t>Evolution</a:t>
            </a:r>
          </a:p>
          <a:p>
            <a:pPr marL="457200" lvl="0" indent="-342900" defTabSz="914400">
              <a:spcBef>
                <a:spcPts val="0"/>
              </a:spcBef>
              <a:spcAft>
                <a:spcPts val="600"/>
              </a:spcAft>
              <a:buSzPts val="1800"/>
              <a:buChar char="●"/>
            </a:pPr>
            <a:r>
              <a:rPr lang="en-US" dirty="0">
                <a:solidFill>
                  <a:srgbClr val="FFFFFF"/>
                </a:solidFill>
              </a:rPr>
              <a:t>Ugly Duckling</a:t>
            </a:r>
          </a:p>
          <a:p>
            <a:pPr marL="457200" lvl="0" indent="-342900" defTabSz="914400">
              <a:spcBef>
                <a:spcPts val="0"/>
              </a:spcBef>
              <a:spcAft>
                <a:spcPts val="600"/>
              </a:spcAft>
              <a:buSzPts val="1800"/>
              <a:buChar char="●"/>
            </a:pPr>
            <a:r>
              <a:rPr lang="en-US" dirty="0">
                <a:solidFill>
                  <a:srgbClr val="FFFFFF"/>
                </a:solidFill>
              </a:rPr>
              <a:t>Lesions that are symptomatic</a:t>
            </a:r>
          </a:p>
          <a:p>
            <a:pPr marL="914400" lvl="1" indent="-317500" defTabSz="914400">
              <a:spcBef>
                <a:spcPts val="0"/>
              </a:spcBef>
              <a:spcAft>
                <a:spcPts val="600"/>
              </a:spcAft>
              <a:buSzPts val="1400"/>
              <a:buChar char="○"/>
            </a:pPr>
            <a:r>
              <a:rPr lang="en-US" dirty="0">
                <a:solidFill>
                  <a:srgbClr val="FFFFFF"/>
                </a:solidFill>
              </a:rPr>
              <a:t>Painful</a:t>
            </a:r>
          </a:p>
          <a:p>
            <a:pPr marL="914400" lvl="1" indent="-317500" defTabSz="914400">
              <a:spcBef>
                <a:spcPts val="0"/>
              </a:spcBef>
              <a:spcAft>
                <a:spcPts val="600"/>
              </a:spcAft>
              <a:buSzPts val="1400"/>
              <a:buChar char="○"/>
            </a:pPr>
            <a:r>
              <a:rPr lang="en-US" dirty="0">
                <a:solidFill>
                  <a:srgbClr val="FFFFFF"/>
                </a:solidFill>
              </a:rPr>
              <a:t>Bleeding</a:t>
            </a:r>
          </a:p>
          <a:p>
            <a:pPr marL="914400" lvl="1" indent="-317500" defTabSz="914400">
              <a:spcBef>
                <a:spcPts val="0"/>
              </a:spcBef>
              <a:spcAft>
                <a:spcPts val="600"/>
              </a:spcAft>
              <a:buSzPts val="1400"/>
              <a:buChar char="○"/>
            </a:pPr>
            <a:r>
              <a:rPr lang="en-US" dirty="0">
                <a:solidFill>
                  <a:srgbClr val="FFFFFF"/>
                </a:solidFill>
              </a:rPr>
              <a:t>Scaling</a:t>
            </a:r>
          </a:p>
          <a:p>
            <a:pPr marL="914400" lvl="1" indent="-317500" defTabSz="914400">
              <a:spcBef>
                <a:spcPts val="0"/>
              </a:spcBef>
              <a:spcAft>
                <a:spcPts val="600"/>
              </a:spcAft>
              <a:buSzPts val="1400"/>
              <a:buChar char="○"/>
            </a:pPr>
            <a:r>
              <a:rPr lang="en-US" dirty="0">
                <a:solidFill>
                  <a:srgbClr val="FFFFFF"/>
                </a:solidFill>
              </a:rPr>
              <a:t>Itching</a:t>
            </a:r>
          </a:p>
          <a:p>
            <a:pPr marL="457200" lvl="0" indent="-342900" defTabSz="914400">
              <a:spcBef>
                <a:spcPts val="0"/>
              </a:spcBef>
              <a:spcAft>
                <a:spcPts val="600"/>
              </a:spcAft>
              <a:buSzPts val="1800"/>
              <a:buChar char="●"/>
            </a:pPr>
            <a:r>
              <a:rPr lang="en-US" dirty="0">
                <a:solidFill>
                  <a:srgbClr val="FFFFFF"/>
                </a:solidFill>
              </a:rPr>
              <a:t>When in doubt, schedule an Island Dermatology appointment!</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71D54-52DD-A342-2B5F-593841D7BEE0}"/>
              </a:ext>
            </a:extLst>
          </p:cNvPr>
          <p:cNvSpPr>
            <a:spLocks noGrp="1"/>
          </p:cNvSpPr>
          <p:nvPr>
            <p:ph type="title"/>
          </p:nvPr>
        </p:nvSpPr>
        <p:spPr>
          <a:xfrm>
            <a:off x="482601" y="482600"/>
            <a:ext cx="2561709" cy="4178299"/>
          </a:xfrm>
        </p:spPr>
        <p:txBody>
          <a:bodyPr vert="horz" lIns="91440" tIns="45720" rIns="91440" bIns="45720" rtlCol="0" anchor="ctr">
            <a:normAutofit/>
          </a:bodyPr>
          <a:lstStyle/>
          <a:p>
            <a:pPr defTabSz="914400">
              <a:spcBef>
                <a:spcPct val="0"/>
              </a:spcBef>
            </a:pPr>
            <a:r>
              <a:rPr lang="en-US" sz="4600" spc="100">
                <a:solidFill>
                  <a:srgbClr val="FFFFFF"/>
                </a:solidFill>
              </a:rPr>
              <a:t>Skin Cancer Prevention Tips</a:t>
            </a:r>
          </a:p>
        </p:txBody>
      </p:sp>
      <p:graphicFrame>
        <p:nvGraphicFramePr>
          <p:cNvPr id="5" name="Text Placeholder 2">
            <a:extLst>
              <a:ext uri="{FF2B5EF4-FFF2-40B4-BE49-F238E27FC236}">
                <a16:creationId xmlns:a16="http://schemas.microsoft.com/office/drawing/2014/main" id="{4EA780B3-3DDF-5771-90F7-627215212B05}"/>
              </a:ext>
            </a:extLst>
          </p:cNvPr>
          <p:cNvGraphicFramePr/>
          <p:nvPr>
            <p:extLst>
              <p:ext uri="{D42A27DB-BD31-4B8C-83A1-F6EECF244321}">
                <p14:modId xmlns:p14="http://schemas.microsoft.com/office/powerpoint/2010/main" val="2103033991"/>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67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1CEB83-4DC9-25F2-53A7-A52BF4C5B2E4}"/>
              </a:ext>
            </a:extLst>
          </p:cNvPr>
          <p:cNvSpPr>
            <a:spLocks noGrp="1"/>
          </p:cNvSpPr>
          <p:nvPr>
            <p:ph type="title"/>
          </p:nvPr>
        </p:nvSpPr>
        <p:spPr>
          <a:xfrm>
            <a:off x="482601" y="482600"/>
            <a:ext cx="2561709" cy="4178299"/>
          </a:xfrm>
        </p:spPr>
        <p:txBody>
          <a:bodyPr vert="horz" lIns="91440" tIns="45720" rIns="91440" bIns="45720" rtlCol="0" anchor="ctr">
            <a:normAutofit/>
          </a:bodyPr>
          <a:lstStyle/>
          <a:p>
            <a:pPr defTabSz="914400">
              <a:spcBef>
                <a:spcPct val="0"/>
              </a:spcBef>
            </a:pPr>
            <a:r>
              <a:rPr lang="en-US" sz="4300" spc="100">
                <a:solidFill>
                  <a:srgbClr val="FFFFFF"/>
                </a:solidFill>
              </a:rPr>
              <a:t>Supplements to Consider</a:t>
            </a:r>
          </a:p>
        </p:txBody>
      </p:sp>
      <p:graphicFrame>
        <p:nvGraphicFramePr>
          <p:cNvPr id="5" name="Text Placeholder 2">
            <a:extLst>
              <a:ext uri="{FF2B5EF4-FFF2-40B4-BE49-F238E27FC236}">
                <a16:creationId xmlns:a16="http://schemas.microsoft.com/office/drawing/2014/main" id="{F424B7D6-F50B-E7E6-1D93-D5EB84B44A64}"/>
              </a:ext>
            </a:extLst>
          </p:cNvPr>
          <p:cNvGraphicFramePr/>
          <p:nvPr>
            <p:extLst>
              <p:ext uri="{D42A27DB-BD31-4B8C-83A1-F6EECF244321}">
                <p14:modId xmlns:p14="http://schemas.microsoft.com/office/powerpoint/2010/main" val="1624411811"/>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408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cxnSp>
        <p:nvCxnSpPr>
          <p:cNvPr id="196" name="Straight Connector 195">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0" name="Google Shape;190;p32"/>
          <p:cNvSpPr txBox="1">
            <a:spLocks noGrp="1"/>
          </p:cNvSpPr>
          <p:nvPr>
            <p:ph type="title"/>
          </p:nvPr>
        </p:nvSpPr>
        <p:spPr>
          <a:xfrm>
            <a:off x="768096" y="438912"/>
            <a:ext cx="601370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References</a:t>
            </a:r>
          </a:p>
        </p:txBody>
      </p:sp>
      <p:sp>
        <p:nvSpPr>
          <p:cNvPr id="191" name="Google Shape;191;p32"/>
          <p:cNvSpPr txBox="1">
            <a:spLocks noGrp="1"/>
          </p:cNvSpPr>
          <p:nvPr>
            <p:ph type="body" idx="1"/>
          </p:nvPr>
        </p:nvSpPr>
        <p:spPr>
          <a:xfrm>
            <a:off x="768096" y="1714500"/>
            <a:ext cx="6013703" cy="3017520"/>
          </a:xfrm>
          <a:prstGeom prst="rect">
            <a:avLst/>
          </a:prstGeom>
        </p:spPr>
        <p:txBody>
          <a:bodyPr spcFirstLastPara="1" vert="horz" lIns="45720" tIns="45720" rIns="45720" bIns="45720" rtlCol="0" anchorCtr="0">
            <a:normAutofit/>
          </a:bodyPr>
          <a:lstStyle/>
          <a:p>
            <a:pPr marL="457200" lvl="0" indent="-298450" defTabSz="914400">
              <a:spcBef>
                <a:spcPts val="1200"/>
              </a:spcBef>
              <a:spcAft>
                <a:spcPts val="0"/>
              </a:spcAft>
              <a:buSzPts val="1100"/>
              <a:buAutoNum type="arabicPeriod"/>
            </a:pPr>
            <a:r>
              <a:rPr lang="en-US" sz="1300"/>
              <a:t>Basal cell carcinoma. The Skin Cancer Foundation. (2022, February 10). Retrieved February 17, 2022, from https://www.skincancer.org/skin-cancer-information/basal-cell-carcinoma/ </a:t>
            </a:r>
          </a:p>
          <a:p>
            <a:pPr marL="457200" lvl="0" indent="-298450" defTabSz="914400">
              <a:spcBef>
                <a:spcPts val="0"/>
              </a:spcBef>
              <a:spcAft>
                <a:spcPts val="0"/>
              </a:spcAft>
              <a:buSzPts val="1100"/>
              <a:buAutoNum type="arabicPeriod"/>
            </a:pPr>
            <a:r>
              <a:rPr lang="en-US" sz="1300">
                <a:highlight>
                  <a:srgbClr val="FFFFFF"/>
                </a:highlight>
              </a:rPr>
              <a:t>Basal cell carcinoma. A skin cancer with a high cure rate. Mayo Clin Health Lett. 2005 Jul;23(7):7. PMID: 16187426.</a:t>
            </a:r>
            <a:endParaRPr lang="en-US" sz="1300"/>
          </a:p>
          <a:p>
            <a:pPr marL="457200" lvl="0" indent="-298450" defTabSz="914400">
              <a:spcBef>
                <a:spcPts val="0"/>
              </a:spcBef>
              <a:spcAft>
                <a:spcPts val="0"/>
              </a:spcAft>
              <a:buSzPts val="1100"/>
              <a:buAutoNum type="arabicPeriod"/>
            </a:pPr>
            <a:r>
              <a:rPr lang="en-US" sz="1300">
                <a:highlight>
                  <a:srgbClr val="FFFFFF"/>
                </a:highlight>
              </a:rPr>
              <a:t>Yamazaki N. [Squamous cell carcinoma]. Gan To Kagaku Ryoho. 2006 Oct;33(10):1392-7. Japanese. PMID: 17033226.</a:t>
            </a:r>
          </a:p>
          <a:p>
            <a:pPr marL="457200" lvl="0" indent="-298450" defTabSz="914400">
              <a:spcBef>
                <a:spcPts val="0"/>
              </a:spcBef>
              <a:spcAft>
                <a:spcPts val="0"/>
              </a:spcAft>
              <a:buSzPts val="1100"/>
              <a:buAutoNum type="arabicPeriod"/>
            </a:pPr>
            <a:r>
              <a:rPr lang="en-US" sz="1300">
                <a:highlight>
                  <a:schemeClr val="lt1"/>
                </a:highlight>
              </a:rPr>
              <a:t>Shreve C, Shropshire C, Cotter DG. Metastatic Squamous Cell Carcinoma: A Cautionary Tale. Cureus. 2020;12(10):e10879. Published 2020 Oct 10. doi:10.7759/cureus.10879</a:t>
            </a:r>
          </a:p>
          <a:p>
            <a:pPr marL="457200" lvl="0" indent="-298450" defTabSz="914400">
              <a:spcBef>
                <a:spcPts val="0"/>
              </a:spcBef>
              <a:spcAft>
                <a:spcPts val="0"/>
              </a:spcAft>
              <a:buSzPts val="1100"/>
              <a:buAutoNum type="arabicPeriod"/>
            </a:pPr>
            <a:r>
              <a:rPr lang="en-US" sz="1300">
                <a:highlight>
                  <a:schemeClr val="lt1"/>
                </a:highlight>
                <a:uFill>
                  <a:noFill/>
                </a:uFill>
                <a:hlinkClick r:id="rId3">
                  <a:extLst>
                    <a:ext uri="{A12FA001-AC4F-418D-AE19-62706E023703}">
                      <ahyp:hlinkClr xmlns:ahyp="http://schemas.microsoft.com/office/drawing/2018/hyperlinkcolor" val="tx"/>
                    </a:ext>
                  </a:extLst>
                </a:hlinkClick>
              </a:rPr>
              <a:t>Clinical practice guidelines for the management of melanoma in Australia and New Zealand</a:t>
            </a:r>
            <a:r>
              <a:rPr lang="en-US" sz="1300">
                <a:highlight>
                  <a:schemeClr val="lt1"/>
                </a:highlight>
              </a:rPr>
              <a:t> 2008</a:t>
            </a:r>
          </a:p>
          <a:p>
            <a:pPr marL="457200" lvl="0" indent="-298450" defTabSz="914400">
              <a:spcBef>
                <a:spcPts val="0"/>
              </a:spcBef>
              <a:spcAft>
                <a:spcPts val="0"/>
              </a:spcAft>
              <a:buSzPts val="1100"/>
              <a:buAutoNum type="arabicPeriod"/>
            </a:pPr>
            <a:r>
              <a:rPr lang="en-US" sz="1300">
                <a:highlight>
                  <a:schemeClr val="lt1"/>
                </a:highlight>
              </a:rPr>
              <a:t>Anderson WF, Pfeiffer RM, Tucker MA, Rosenberg PS. Divergent cancer pathways for early-onset and late-onset cutaneous malignant melanoma. Cancer. 2009;115(18):4176-85. doi:10.1002/cncr.24481 </a:t>
            </a:r>
          </a:p>
          <a:p>
            <a:pPr marL="0" lvl="0" indent="0" defTabSz="914400">
              <a:spcBef>
                <a:spcPts val="1200"/>
              </a:spcBef>
              <a:spcAft>
                <a:spcPts val="1200"/>
              </a:spcAft>
              <a:buNone/>
            </a:pPr>
            <a:endParaRPr lang="en-US" sz="1300" i="1">
              <a:highlight>
                <a:srgbClr val="FFFFFF"/>
              </a:highlight>
            </a:endParaRPr>
          </a:p>
        </p:txBody>
      </p:sp>
      <p:sp>
        <p:nvSpPr>
          <p:cNvPr id="198" name="Rectangle 19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ectangle 19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C82E0D7-37D0-4C31-B2DA-233C8F10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6823143" cy="4611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A96C49-DDD8-2C64-2C26-90BBB889B78C}"/>
              </a:ext>
            </a:extLst>
          </p:cNvPr>
          <p:cNvSpPr>
            <a:spLocks noGrp="1"/>
          </p:cNvSpPr>
          <p:nvPr>
            <p:ph type="title"/>
          </p:nvPr>
        </p:nvSpPr>
        <p:spPr>
          <a:xfrm>
            <a:off x="768096" y="438912"/>
            <a:ext cx="6051821" cy="1124712"/>
          </a:xfrm>
        </p:spPr>
        <p:txBody>
          <a:bodyPr vert="horz" lIns="91440" tIns="45720" rIns="91440" bIns="45720" rtlCol="0" anchor="ctr">
            <a:normAutofit/>
          </a:bodyPr>
          <a:lstStyle/>
          <a:p>
            <a:pPr defTabSz="914400">
              <a:spcBef>
                <a:spcPct val="0"/>
              </a:spcBef>
            </a:pPr>
            <a:r>
              <a:rPr lang="en-US" sz="5000" spc="100">
                <a:solidFill>
                  <a:srgbClr val="FFFFFF"/>
                </a:solidFill>
              </a:rPr>
              <a:t>Island Dermatology LLC</a:t>
            </a:r>
          </a:p>
        </p:txBody>
      </p:sp>
      <p:cxnSp>
        <p:nvCxnSpPr>
          <p:cNvPr id="12" name="Straight Connector 11">
            <a:extLst>
              <a:ext uri="{FF2B5EF4-FFF2-40B4-BE49-F238E27FC236}">
                <a16:creationId xmlns:a16="http://schemas.microsoft.com/office/drawing/2014/main" id="{1AD3A364-FD48-4C42-B623-DAD0C3ED6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4F96485-B47C-24F0-DF94-D11570DC0509}"/>
              </a:ext>
            </a:extLst>
          </p:cNvPr>
          <p:cNvSpPr>
            <a:spLocks noGrp="1"/>
          </p:cNvSpPr>
          <p:nvPr>
            <p:ph type="body" idx="1"/>
          </p:nvPr>
        </p:nvSpPr>
        <p:spPr>
          <a:xfrm>
            <a:off x="768096" y="1714500"/>
            <a:ext cx="6055614" cy="2897228"/>
          </a:xfrm>
        </p:spPr>
        <p:txBody>
          <a:bodyPr vert="horz" lIns="45720" tIns="45720" rIns="45720" bIns="45720" rtlCol="0">
            <a:normAutofit/>
          </a:bodyPr>
          <a:lstStyle/>
          <a:p>
            <a:pPr defTabSz="914400">
              <a:spcAft>
                <a:spcPts val="600"/>
              </a:spcAft>
            </a:pPr>
            <a:r>
              <a:rPr lang="en-US" b="0" i="0" dirty="0">
                <a:solidFill>
                  <a:srgbClr val="FFFFFF"/>
                </a:solidFill>
                <a:effectLst/>
              </a:rPr>
              <a:t>We are committed to provide inclusive Medical Dermatologic skin care to Big Island residents and visitors. Therefore, we accept most healthcare plans offered in Hawaii. This includes government-funded and private insurance plans.</a:t>
            </a:r>
          </a:p>
          <a:p>
            <a:pPr defTabSz="914400">
              <a:spcAft>
                <a:spcPts val="600"/>
              </a:spcAft>
            </a:pPr>
            <a:endParaRPr lang="en-US" dirty="0">
              <a:solidFill>
                <a:srgbClr val="FFFFFF"/>
              </a:solidFill>
            </a:endParaRPr>
          </a:p>
          <a:p>
            <a:pPr defTabSz="914400">
              <a:spcAft>
                <a:spcPts val="600"/>
              </a:spcAft>
            </a:pPr>
            <a:r>
              <a:rPr lang="en-US" dirty="0">
                <a:solidFill>
                  <a:srgbClr val="FFFFFF"/>
                </a:solidFill>
              </a:rPr>
              <a:t>Treatments at ID:</a:t>
            </a:r>
          </a:p>
          <a:p>
            <a:pPr marL="114300" indent="0" defTabSz="914400">
              <a:spcAft>
                <a:spcPts val="600"/>
              </a:spcAft>
              <a:buNone/>
            </a:pPr>
            <a:r>
              <a:rPr lang="en-US" dirty="0">
                <a:solidFill>
                  <a:srgbClr val="FFFFFF"/>
                </a:solidFill>
              </a:rPr>
              <a:t>	Skin cancers, skin conditions and rashes, acne, skin infections, 	skin growths, minor dermatologic surgeries. </a:t>
            </a:r>
          </a:p>
          <a:p>
            <a:pPr marL="114300" indent="0" defTabSz="914400">
              <a:spcAft>
                <a:spcPts val="600"/>
              </a:spcAft>
              <a:buNone/>
            </a:pPr>
            <a:endParaRPr lang="en-US" dirty="0">
              <a:solidFill>
                <a:srgbClr val="FFFFFF"/>
              </a:solidFill>
            </a:endParaRPr>
          </a:p>
        </p:txBody>
      </p:sp>
      <p:sp>
        <p:nvSpPr>
          <p:cNvPr id="14" name="Rectangle 13">
            <a:extLst>
              <a:ext uri="{FF2B5EF4-FFF2-40B4-BE49-F238E27FC236}">
                <a16:creationId xmlns:a16="http://schemas.microsoft.com/office/drawing/2014/main" id="{F9F40211-4307-4706-AE59-83AC153FB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460882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811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2E0D7-37D0-4C31-B2DA-233C8F10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6823143" cy="4611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EE3E-B78E-A224-A7EA-B68D9267E90F}"/>
              </a:ext>
            </a:extLst>
          </p:cNvPr>
          <p:cNvSpPr>
            <a:spLocks noGrp="1"/>
          </p:cNvSpPr>
          <p:nvPr>
            <p:ph type="title"/>
          </p:nvPr>
        </p:nvSpPr>
        <p:spPr>
          <a:xfrm>
            <a:off x="768096" y="438912"/>
            <a:ext cx="6051821" cy="1124712"/>
          </a:xfrm>
        </p:spPr>
        <p:txBody>
          <a:bodyPr>
            <a:normAutofit/>
          </a:bodyPr>
          <a:lstStyle/>
          <a:p>
            <a:r>
              <a:rPr lang="en-US">
                <a:solidFill>
                  <a:srgbClr val="FFFFFF"/>
                </a:solidFill>
              </a:rPr>
              <a:t>Actinic Keratosis (Pre-Cancers)</a:t>
            </a:r>
          </a:p>
        </p:txBody>
      </p:sp>
      <p:cxnSp>
        <p:nvCxnSpPr>
          <p:cNvPr id="10" name="Straight Connector 9">
            <a:extLst>
              <a:ext uri="{FF2B5EF4-FFF2-40B4-BE49-F238E27FC236}">
                <a16:creationId xmlns:a16="http://schemas.microsoft.com/office/drawing/2014/main" id="{1AD3A364-FD48-4C42-B623-DAD0C3ED6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851D2A-B6D9-B16D-6EBE-3B11B4E79404}"/>
              </a:ext>
            </a:extLst>
          </p:cNvPr>
          <p:cNvSpPr>
            <a:spLocks noGrp="1"/>
          </p:cNvSpPr>
          <p:nvPr>
            <p:ph idx="1"/>
          </p:nvPr>
        </p:nvSpPr>
        <p:spPr>
          <a:xfrm>
            <a:off x="768096" y="1714500"/>
            <a:ext cx="6055614" cy="2897228"/>
          </a:xfrm>
        </p:spPr>
        <p:txBody>
          <a:bodyPr>
            <a:normAutofit/>
          </a:bodyPr>
          <a:lstStyle/>
          <a:p>
            <a:pPr>
              <a:buFont typeface="Arial" panose="020B0604020202020204" pitchFamily="34" charset="0"/>
              <a:buChar char="•"/>
            </a:pPr>
            <a:r>
              <a:rPr lang="en-US" b="0" i="0" dirty="0">
                <a:solidFill>
                  <a:schemeClr val="bg1"/>
                </a:solidFill>
                <a:effectLst/>
              </a:rPr>
              <a:t>a rough, scaly patch on the skin that develops from years of sun exposure. </a:t>
            </a:r>
          </a:p>
          <a:p>
            <a:pPr algn="l">
              <a:buFont typeface="Arial" panose="020B0604020202020204" pitchFamily="34" charset="0"/>
              <a:buChar char="•"/>
            </a:pPr>
            <a:r>
              <a:rPr lang="en-US" dirty="0">
                <a:solidFill>
                  <a:schemeClr val="bg1"/>
                </a:solidFill>
              </a:rPr>
              <a:t>grows slowly and usually first appears in people over 40. </a:t>
            </a:r>
          </a:p>
          <a:p>
            <a:pPr>
              <a:buFont typeface="Arial" panose="020B0604020202020204" pitchFamily="34" charset="0"/>
              <a:buChar char="•"/>
            </a:pPr>
            <a:r>
              <a:rPr lang="en-US" dirty="0">
                <a:solidFill>
                  <a:schemeClr val="bg1"/>
                </a:solidFill>
              </a:rPr>
              <a:t>Left untreated, the risk of actinic keratoses turning into a type of skin cancer called </a:t>
            </a:r>
            <a:r>
              <a:rPr lang="en-US" b="0" i="0" dirty="0">
                <a:solidFill>
                  <a:schemeClr val="bg1"/>
                </a:solidFill>
                <a:effectLst/>
              </a:rPr>
              <a:t>squamous cell carcinoma is about 5% to </a:t>
            </a:r>
            <a:r>
              <a:rPr lang="en-US" dirty="0">
                <a:solidFill>
                  <a:schemeClr val="bg1"/>
                </a:solidFill>
              </a:rPr>
              <a:t>10%. </a:t>
            </a:r>
            <a:endParaRPr lang="en-US" b="0" i="0" dirty="0">
              <a:solidFill>
                <a:schemeClr val="bg1"/>
              </a:solidFill>
              <a:effectLst/>
            </a:endParaRPr>
          </a:p>
          <a:p>
            <a:pPr>
              <a:buFont typeface="Arial" panose="020B0604020202020204" pitchFamily="34" charset="0"/>
              <a:buChar char="•"/>
            </a:pPr>
            <a:r>
              <a:rPr lang="en-US" dirty="0">
                <a:solidFill>
                  <a:srgbClr val="FFFFFF"/>
                </a:solidFill>
              </a:rPr>
              <a:t>Treatments: Medications and Chemical peels, Freezing with Liquid Nitrogen, Biopsy Removal, Curettage, Photodynamic Therapy (PDT)</a:t>
            </a:r>
          </a:p>
          <a:p>
            <a:pPr>
              <a:buFont typeface="Arial" panose="020B0604020202020204" pitchFamily="34" charset="0"/>
              <a:buChar char="•"/>
            </a:pPr>
            <a:r>
              <a:rPr lang="en-US" dirty="0">
                <a:solidFill>
                  <a:schemeClr val="bg1"/>
                </a:solidFill>
              </a:rPr>
              <a:t>You can reduce your risk of this skin condition by minimizing your sun exposure and protecting your skin from ultraviolet (UV) rays.</a:t>
            </a:r>
          </a:p>
          <a:p>
            <a:pPr>
              <a:buFont typeface="Arial" panose="020B0604020202020204" pitchFamily="34" charset="0"/>
              <a:buChar char="•"/>
            </a:pPr>
            <a:endParaRPr lang="en-US" dirty="0">
              <a:solidFill>
                <a:srgbClr val="FFFFFF"/>
              </a:solidFill>
            </a:endParaRPr>
          </a:p>
        </p:txBody>
      </p:sp>
      <p:sp>
        <p:nvSpPr>
          <p:cNvPr id="12" name="Rectangle 11">
            <a:extLst>
              <a:ext uri="{FF2B5EF4-FFF2-40B4-BE49-F238E27FC236}">
                <a16:creationId xmlns:a16="http://schemas.microsoft.com/office/drawing/2014/main" id="{F9F40211-4307-4706-AE59-83AC153FB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460882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36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Lotions with flowers">
            <a:extLst>
              <a:ext uri="{FF2B5EF4-FFF2-40B4-BE49-F238E27FC236}">
                <a16:creationId xmlns:a16="http://schemas.microsoft.com/office/drawing/2014/main" id="{CEA3E803-24DB-5571-04B1-50E2F7699830}"/>
              </a:ext>
            </a:extLst>
          </p:cNvPr>
          <p:cNvPicPr>
            <a:picLocks noChangeAspect="1"/>
          </p:cNvPicPr>
          <p:nvPr/>
        </p:nvPicPr>
        <p:blipFill rotWithShape="1">
          <a:blip r:embed="rId3"/>
          <a:srcRect t="9299" r="9091" b="13804"/>
          <a:stretch/>
        </p:blipFill>
        <p:spPr>
          <a:xfrm>
            <a:off x="20" y="10"/>
            <a:ext cx="9143980" cy="5143490"/>
          </a:xfrm>
          <a:prstGeom prst="rect">
            <a:avLst/>
          </a:prstGeom>
        </p:spPr>
      </p:pic>
      <p:sp>
        <p:nvSpPr>
          <p:cNvPr id="16" name="Rectangle 15">
            <a:extLst>
              <a:ext uri="{FF2B5EF4-FFF2-40B4-BE49-F238E27FC236}">
                <a16:creationId xmlns:a16="http://schemas.microsoft.com/office/drawing/2014/main" id="{83986255-7116-4744-B8BB-E9165717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5143500"/>
          </a:xfrm>
          <a:prstGeom prst="rect">
            <a:avLst/>
          </a:prstGeom>
          <a:solidFill>
            <a:schemeClr val="accent2">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F0F72-DBCA-AA74-A06D-64F481595DAA}"/>
              </a:ext>
            </a:extLst>
          </p:cNvPr>
          <p:cNvSpPr>
            <a:spLocks noGrp="1"/>
          </p:cNvSpPr>
          <p:nvPr>
            <p:ph type="title"/>
          </p:nvPr>
        </p:nvSpPr>
        <p:spPr>
          <a:xfrm>
            <a:off x="768096" y="438912"/>
            <a:ext cx="4505270" cy="1124712"/>
          </a:xfrm>
        </p:spPr>
        <p:txBody>
          <a:bodyPr vert="horz" lIns="91440" tIns="45720" rIns="91440" bIns="45720" rtlCol="0" anchor="ctr">
            <a:normAutofit/>
          </a:bodyPr>
          <a:lstStyle/>
          <a:p>
            <a:pPr defTabSz="914400">
              <a:spcBef>
                <a:spcPct val="0"/>
              </a:spcBef>
            </a:pPr>
            <a:r>
              <a:rPr lang="en-US" sz="5000" spc="100">
                <a:solidFill>
                  <a:srgbClr val="FFFFFF"/>
                </a:solidFill>
              </a:rPr>
              <a:t>Koru Medical Spa</a:t>
            </a:r>
          </a:p>
        </p:txBody>
      </p:sp>
      <p:cxnSp>
        <p:nvCxnSpPr>
          <p:cNvPr id="18" name="Straight Connector 17">
            <a:extLst>
              <a:ext uri="{FF2B5EF4-FFF2-40B4-BE49-F238E27FC236}">
                <a16:creationId xmlns:a16="http://schemas.microsoft.com/office/drawing/2014/main" id="{DA45B6EA-FF30-4453-A5A2-F3B9D7F4A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4A0A0C7-7DAD-B403-3DE9-02D7F992E940}"/>
              </a:ext>
            </a:extLst>
          </p:cNvPr>
          <p:cNvSpPr>
            <a:spLocks noGrp="1"/>
          </p:cNvSpPr>
          <p:nvPr>
            <p:ph type="body" idx="1"/>
          </p:nvPr>
        </p:nvSpPr>
        <p:spPr>
          <a:xfrm>
            <a:off x="768096" y="1714500"/>
            <a:ext cx="4505270" cy="3017520"/>
          </a:xfrm>
        </p:spPr>
        <p:txBody>
          <a:bodyPr vert="horz" lIns="45720" tIns="45720" rIns="45720" bIns="45720" rtlCol="0">
            <a:normAutofit/>
          </a:bodyPr>
          <a:lstStyle/>
          <a:p>
            <a:pPr defTabSz="914400">
              <a:spcAft>
                <a:spcPts val="600"/>
              </a:spcAft>
            </a:pPr>
            <a:r>
              <a:rPr lang="en-US" b="0" i="0">
                <a:solidFill>
                  <a:srgbClr val="FFFFFF"/>
                </a:solidFill>
                <a:effectLst/>
              </a:rPr>
              <a:t>a full-service boutique medical spa. </a:t>
            </a:r>
          </a:p>
          <a:p>
            <a:pPr defTabSz="914400">
              <a:spcAft>
                <a:spcPts val="600"/>
              </a:spcAft>
            </a:pPr>
            <a:endParaRPr lang="en-US" b="0" i="0">
              <a:solidFill>
                <a:srgbClr val="FFFFFF"/>
              </a:solidFill>
              <a:effectLst/>
            </a:endParaRPr>
          </a:p>
          <a:p>
            <a:pPr defTabSz="914400">
              <a:spcAft>
                <a:spcPts val="600"/>
              </a:spcAft>
            </a:pPr>
            <a:r>
              <a:rPr lang="en-US" b="0" i="0">
                <a:solidFill>
                  <a:srgbClr val="FFFFFF"/>
                </a:solidFill>
                <a:effectLst/>
              </a:rPr>
              <a:t>We provide our community with professional beauty and wellness services, clinical-grade skincare products, and superior treatments that enhance natural beauty, increase confidence, and make you feel great from the inside-out.</a:t>
            </a:r>
            <a:endParaRPr lang="en-US">
              <a:solidFill>
                <a:srgbClr val="FFFFFF"/>
              </a:solidFill>
            </a:endParaRPr>
          </a:p>
        </p:txBody>
      </p:sp>
    </p:spTree>
    <p:extLst>
      <p:ext uri="{BB962C8B-B14F-4D97-AF65-F5344CB8AC3E}">
        <p14:creationId xmlns:p14="http://schemas.microsoft.com/office/powerpoint/2010/main" val="156680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3674-4ED3-8B93-C63F-C25D94911F41}"/>
              </a:ext>
            </a:extLst>
          </p:cNvPr>
          <p:cNvSpPr>
            <a:spLocks noGrp="1"/>
          </p:cNvSpPr>
          <p:nvPr>
            <p:ph type="title"/>
          </p:nvPr>
        </p:nvSpPr>
        <p:spPr/>
        <p:txBody>
          <a:bodyPr/>
          <a:lstStyle/>
          <a:p>
            <a:r>
              <a:rPr lang="en-US" dirty="0"/>
              <a:t>What Does an Actinic Keratosis Look Like?</a:t>
            </a:r>
          </a:p>
        </p:txBody>
      </p:sp>
      <p:pic>
        <p:nvPicPr>
          <p:cNvPr id="1026" name="Picture 2">
            <a:extLst>
              <a:ext uri="{FF2B5EF4-FFF2-40B4-BE49-F238E27FC236}">
                <a16:creationId xmlns:a16="http://schemas.microsoft.com/office/drawing/2014/main" id="{37709E94-BAFD-110B-33BA-C482A11728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1044" y="1625058"/>
            <a:ext cx="2264390" cy="1461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14CAD9-BC95-B8DC-6EC8-AB6EE0580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258" y="1625058"/>
            <a:ext cx="1935484" cy="1461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E9FFA9-D08A-3F90-E744-4B558B88B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44" y="3305153"/>
            <a:ext cx="2319277" cy="15461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639700-13E2-64DB-8588-10C6AE68F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394" y="3305153"/>
            <a:ext cx="2064484" cy="1546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FE1AA1F-3805-412B-E46F-E4ED1EF8FD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655" y="2338516"/>
            <a:ext cx="2257424" cy="14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2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
        <p:cNvGrpSpPr/>
        <p:nvPr/>
      </p:nvGrpSpPr>
      <p:grpSpPr>
        <a:xfrm>
          <a:off x="0" y="0"/>
          <a:ext cx="0" cy="0"/>
          <a:chOff x="0" y="0"/>
          <a:chExt cx="0" cy="0"/>
        </a:xfrm>
      </p:grpSpPr>
      <p:cxnSp>
        <p:nvCxnSpPr>
          <p:cNvPr id="78" name="Straight Connector 77">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542037" y="547590"/>
            <a:ext cx="2561709" cy="417829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dirty="0">
                <a:solidFill>
                  <a:srgbClr val="FFFFFF"/>
                </a:solidFill>
              </a:rPr>
              <a:t>Three most common types of skin cancer</a:t>
            </a:r>
          </a:p>
        </p:txBody>
      </p:sp>
      <p:graphicFrame>
        <p:nvGraphicFramePr>
          <p:cNvPr id="65" name="Google Shape;63;p14">
            <a:extLst>
              <a:ext uri="{FF2B5EF4-FFF2-40B4-BE49-F238E27FC236}">
                <a16:creationId xmlns:a16="http://schemas.microsoft.com/office/drawing/2014/main" id="{DAB04005-B970-0A88-5832-2AC0CE65E8BD}"/>
              </a:ext>
            </a:extLst>
          </p:cNvPr>
          <p:cNvGraphicFramePr/>
          <p:nvPr>
            <p:extLst>
              <p:ext uri="{D42A27DB-BD31-4B8C-83A1-F6EECF244321}">
                <p14:modId xmlns:p14="http://schemas.microsoft.com/office/powerpoint/2010/main" val="1223333325"/>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
        <p:cNvGrpSpPr/>
        <p:nvPr/>
      </p:nvGrpSpPr>
      <p:grpSpPr>
        <a:xfrm>
          <a:off x="0" y="0"/>
          <a:ext cx="0" cy="0"/>
          <a:chOff x="0" y="0"/>
          <a:chExt cx="0" cy="0"/>
        </a:xfrm>
      </p:grpSpPr>
      <p:cxnSp>
        <p:nvCxnSpPr>
          <p:cNvPr id="89" name="Straight Connector 88">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Google Shape;68;p15"/>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dirty="0"/>
              <a:t>Who gets skin cancer?</a:t>
            </a:r>
          </a:p>
        </p:txBody>
      </p:sp>
      <p:graphicFrame>
        <p:nvGraphicFramePr>
          <p:cNvPr id="71" name="Google Shape;69;p15">
            <a:extLst>
              <a:ext uri="{FF2B5EF4-FFF2-40B4-BE49-F238E27FC236}">
                <a16:creationId xmlns:a16="http://schemas.microsoft.com/office/drawing/2014/main" id="{77F2C98E-6ABD-E1E5-37FC-17C74189BF66}"/>
              </a:ext>
            </a:extLst>
          </p:cNvPr>
          <p:cNvGraphicFramePr/>
          <p:nvPr>
            <p:extLst>
              <p:ext uri="{D42A27DB-BD31-4B8C-83A1-F6EECF244321}">
                <p14:modId xmlns:p14="http://schemas.microsoft.com/office/powerpoint/2010/main" val="1558547261"/>
              </p:ext>
            </p:extLst>
          </p:nvPr>
        </p:nvGraphicFramePr>
        <p:xfrm>
          <a:off x="767953" y="1714500"/>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cxnSp>
        <p:nvCxnSpPr>
          <p:cNvPr id="90" name="Straight Connector 85">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4" name="Google Shape;74;p16"/>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dirty="0"/>
              <a:t>Basal Cell carcinoma (BCC)</a:t>
            </a:r>
          </a:p>
        </p:txBody>
      </p:sp>
      <p:graphicFrame>
        <p:nvGraphicFramePr>
          <p:cNvPr id="77" name="Google Shape;75;p16">
            <a:extLst>
              <a:ext uri="{FF2B5EF4-FFF2-40B4-BE49-F238E27FC236}">
                <a16:creationId xmlns:a16="http://schemas.microsoft.com/office/drawing/2014/main" id="{80A40CD0-5737-F588-4884-5B2ADDE07BD8}"/>
              </a:ext>
            </a:extLst>
          </p:cNvPr>
          <p:cNvGraphicFramePr/>
          <p:nvPr>
            <p:extLst>
              <p:ext uri="{D42A27DB-BD31-4B8C-83A1-F6EECF244321}">
                <p14:modId xmlns:p14="http://schemas.microsoft.com/office/powerpoint/2010/main" val="4294098714"/>
              </p:ext>
            </p:extLst>
          </p:nvPr>
        </p:nvGraphicFramePr>
        <p:xfrm>
          <a:off x="767953" y="1714500"/>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lumMod val="50000"/>
                  </a:schemeClr>
                </a:solidFill>
                <a:cs typeface="Aharoni" panose="02010803020104030203" pitchFamily="2" charset="-79"/>
              </a:rPr>
              <a:t>What does BCC look like?</a:t>
            </a:r>
            <a:endParaRPr dirty="0">
              <a:solidFill>
                <a:schemeClr val="tx1">
                  <a:lumMod val="50000"/>
                </a:schemeClr>
              </a:solidFill>
              <a:cs typeface="Aharoni" panose="02010803020104030203" pitchFamily="2" charset="-79"/>
            </a:endParaRPr>
          </a:p>
        </p:txBody>
      </p:sp>
      <p:pic>
        <p:nvPicPr>
          <p:cNvPr id="88" name="Google Shape;88;p18"/>
          <p:cNvPicPr preferRelativeResize="0"/>
          <p:nvPr/>
        </p:nvPicPr>
        <p:blipFill>
          <a:blip r:embed="rId3">
            <a:alphaModFix/>
          </a:blip>
          <a:stretch>
            <a:fillRect/>
          </a:stretch>
        </p:blipFill>
        <p:spPr>
          <a:xfrm>
            <a:off x="311700" y="1227625"/>
            <a:ext cx="1682350" cy="1261775"/>
          </a:xfrm>
          <a:prstGeom prst="rect">
            <a:avLst/>
          </a:prstGeom>
          <a:noFill/>
          <a:ln>
            <a:noFill/>
          </a:ln>
        </p:spPr>
      </p:pic>
      <p:pic>
        <p:nvPicPr>
          <p:cNvPr id="89" name="Google Shape;89;p18"/>
          <p:cNvPicPr preferRelativeResize="0"/>
          <p:nvPr/>
        </p:nvPicPr>
        <p:blipFill>
          <a:blip r:embed="rId4">
            <a:alphaModFix/>
          </a:blip>
          <a:stretch>
            <a:fillRect/>
          </a:stretch>
        </p:blipFill>
        <p:spPr>
          <a:xfrm>
            <a:off x="2427200" y="1246250"/>
            <a:ext cx="1669425" cy="1261775"/>
          </a:xfrm>
          <a:prstGeom prst="rect">
            <a:avLst/>
          </a:prstGeom>
          <a:noFill/>
          <a:ln>
            <a:noFill/>
          </a:ln>
        </p:spPr>
      </p:pic>
      <p:pic>
        <p:nvPicPr>
          <p:cNvPr id="90" name="Google Shape;90;p18"/>
          <p:cNvPicPr preferRelativeResize="0"/>
          <p:nvPr/>
        </p:nvPicPr>
        <p:blipFill rotWithShape="1">
          <a:blip r:embed="rId5">
            <a:alphaModFix/>
          </a:blip>
          <a:srcRect l="3989" r="-3225" b="6812"/>
          <a:stretch/>
        </p:blipFill>
        <p:spPr>
          <a:xfrm>
            <a:off x="4529763" y="1205075"/>
            <a:ext cx="1431297" cy="1344125"/>
          </a:xfrm>
          <a:prstGeom prst="rect">
            <a:avLst/>
          </a:prstGeom>
          <a:noFill/>
          <a:ln>
            <a:noFill/>
          </a:ln>
        </p:spPr>
      </p:pic>
      <p:pic>
        <p:nvPicPr>
          <p:cNvPr id="91" name="Google Shape;91;p18"/>
          <p:cNvPicPr preferRelativeResize="0"/>
          <p:nvPr/>
        </p:nvPicPr>
        <p:blipFill>
          <a:blip r:embed="rId6">
            <a:alphaModFix/>
          </a:blip>
          <a:stretch>
            <a:fillRect/>
          </a:stretch>
        </p:blipFill>
        <p:spPr>
          <a:xfrm>
            <a:off x="6674950" y="1246250"/>
            <a:ext cx="1920394" cy="1261775"/>
          </a:xfrm>
          <a:prstGeom prst="rect">
            <a:avLst/>
          </a:prstGeom>
          <a:noFill/>
          <a:ln>
            <a:noFill/>
          </a:ln>
        </p:spPr>
      </p:pic>
      <p:pic>
        <p:nvPicPr>
          <p:cNvPr id="92" name="Google Shape;92;p18"/>
          <p:cNvPicPr preferRelativeResize="0"/>
          <p:nvPr/>
        </p:nvPicPr>
        <p:blipFill>
          <a:blip r:embed="rId7">
            <a:alphaModFix/>
          </a:blip>
          <a:stretch>
            <a:fillRect/>
          </a:stretch>
        </p:blipFill>
        <p:spPr>
          <a:xfrm>
            <a:off x="232050" y="2850675"/>
            <a:ext cx="1841650" cy="1788379"/>
          </a:xfrm>
          <a:prstGeom prst="rect">
            <a:avLst/>
          </a:prstGeom>
          <a:noFill/>
          <a:ln>
            <a:noFill/>
          </a:ln>
        </p:spPr>
      </p:pic>
      <p:pic>
        <p:nvPicPr>
          <p:cNvPr id="93" name="Google Shape;93;p18"/>
          <p:cNvPicPr preferRelativeResize="0"/>
          <p:nvPr/>
        </p:nvPicPr>
        <p:blipFill>
          <a:blip r:embed="rId8">
            <a:alphaModFix/>
          </a:blip>
          <a:stretch>
            <a:fillRect/>
          </a:stretch>
        </p:blipFill>
        <p:spPr>
          <a:xfrm>
            <a:off x="2301713" y="3037050"/>
            <a:ext cx="1920400" cy="1415614"/>
          </a:xfrm>
          <a:prstGeom prst="rect">
            <a:avLst/>
          </a:prstGeom>
          <a:noFill/>
          <a:ln>
            <a:noFill/>
          </a:ln>
        </p:spPr>
      </p:pic>
      <p:pic>
        <p:nvPicPr>
          <p:cNvPr id="94" name="Google Shape;94;p18"/>
          <p:cNvPicPr preferRelativeResize="0"/>
          <p:nvPr/>
        </p:nvPicPr>
        <p:blipFill>
          <a:blip r:embed="rId9">
            <a:alphaModFix/>
          </a:blip>
          <a:stretch>
            <a:fillRect/>
          </a:stretch>
        </p:blipFill>
        <p:spPr>
          <a:xfrm>
            <a:off x="4572000" y="3076287"/>
            <a:ext cx="1920399" cy="1337153"/>
          </a:xfrm>
          <a:prstGeom prst="rect">
            <a:avLst/>
          </a:prstGeom>
          <a:noFill/>
          <a:ln>
            <a:noFill/>
          </a:ln>
        </p:spPr>
      </p:pic>
      <p:pic>
        <p:nvPicPr>
          <p:cNvPr id="95" name="Google Shape;95;p18"/>
          <p:cNvPicPr preferRelativeResize="0"/>
          <p:nvPr/>
        </p:nvPicPr>
        <p:blipFill>
          <a:blip r:embed="rId10">
            <a:alphaModFix/>
          </a:blip>
          <a:stretch>
            <a:fillRect/>
          </a:stretch>
        </p:blipFill>
        <p:spPr>
          <a:xfrm>
            <a:off x="6842275" y="3004525"/>
            <a:ext cx="1841650" cy="14806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cxnSp>
        <p:nvCxnSpPr>
          <p:cNvPr id="106" name="Straight Connector 105">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08" name="Rectangle 10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00;p19"/>
          <p:cNvSpPr txBox="1">
            <a:spLocks noGrp="1"/>
          </p:cNvSpPr>
          <p:nvPr>
            <p:ph type="title"/>
          </p:nvPr>
        </p:nvSpPr>
        <p:spPr>
          <a:xfrm>
            <a:off x="723591" y="603249"/>
            <a:ext cx="2476809" cy="3937001"/>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4600" spc="100" dirty="0">
                <a:solidFill>
                  <a:srgbClr val="FFFFFF"/>
                </a:solidFill>
              </a:rPr>
              <a:t>Squamous cell carcinoma (SCC)</a:t>
            </a:r>
          </a:p>
        </p:txBody>
      </p:sp>
      <p:sp>
        <p:nvSpPr>
          <p:cNvPr id="101" name="Google Shape;101;p19"/>
          <p:cNvSpPr txBox="1">
            <a:spLocks noGrp="1"/>
          </p:cNvSpPr>
          <p:nvPr>
            <p:ph type="body" idx="1"/>
          </p:nvPr>
        </p:nvSpPr>
        <p:spPr>
          <a:xfrm>
            <a:off x="3832411" y="603249"/>
            <a:ext cx="4610377" cy="3937001"/>
          </a:xfrm>
          <a:prstGeom prst="rect">
            <a:avLst/>
          </a:prstGeom>
        </p:spPr>
        <p:txBody>
          <a:bodyPr spcFirstLastPara="1" vert="horz" lIns="45720" tIns="45720" rIns="45720" bIns="45720" rtlCol="0" anchor="ctr" anchorCtr="0">
            <a:normAutofit/>
          </a:bodyPr>
          <a:lstStyle/>
          <a:p>
            <a:pPr marL="457200" lvl="0" indent="-342900" defTabSz="914400">
              <a:spcBef>
                <a:spcPts val="0"/>
              </a:spcBef>
              <a:spcAft>
                <a:spcPts val="600"/>
              </a:spcAft>
              <a:buSzPts val="1800"/>
              <a:buChar char="●"/>
            </a:pPr>
            <a:r>
              <a:rPr lang="en-US" sz="1600" dirty="0"/>
              <a:t>Squamous cell carcinoma (SCC) of the skin is the second most common form of skin cancer</a:t>
            </a:r>
          </a:p>
          <a:p>
            <a:pPr marL="457200" lvl="0" indent="-342900" defTabSz="914400">
              <a:spcBef>
                <a:spcPts val="0"/>
              </a:spcBef>
              <a:spcAft>
                <a:spcPts val="600"/>
              </a:spcAft>
              <a:buSzPts val="1800"/>
              <a:buChar char="●"/>
            </a:pPr>
            <a:r>
              <a:rPr lang="en-US" sz="1600" dirty="0"/>
              <a:t>SCCs arise from abnormal, accelerated growth of squamous cells. </a:t>
            </a:r>
          </a:p>
          <a:p>
            <a:pPr marL="914400" lvl="1" indent="-339725" defTabSz="914400">
              <a:spcBef>
                <a:spcPts val="0"/>
              </a:spcBef>
              <a:spcAft>
                <a:spcPts val="600"/>
              </a:spcAft>
              <a:buSzPts val="1750"/>
              <a:buChar char="○"/>
            </a:pPr>
            <a:r>
              <a:rPr lang="en-US" sz="1600" dirty="0"/>
              <a:t>Chronic exposure to ultraviolet radiation in sunlight is the most important risk factor (3)</a:t>
            </a:r>
          </a:p>
          <a:p>
            <a:pPr marL="914400" lvl="1" indent="-304800" defTabSz="914400">
              <a:spcBef>
                <a:spcPts val="0"/>
              </a:spcBef>
              <a:spcAft>
                <a:spcPts val="600"/>
              </a:spcAft>
              <a:buSzPts val="1200"/>
              <a:buChar char="○"/>
            </a:pPr>
            <a:r>
              <a:rPr lang="en-US" sz="1600" dirty="0"/>
              <a:t>Can also arise in areas of chronic irritation or trauma </a:t>
            </a:r>
          </a:p>
          <a:p>
            <a:pPr marL="457200" lvl="0" indent="-339725" defTabSz="914400">
              <a:spcBef>
                <a:spcPts val="0"/>
              </a:spcBef>
              <a:spcAft>
                <a:spcPts val="600"/>
              </a:spcAft>
              <a:buSzPts val="1750"/>
              <a:buChar char="●"/>
            </a:pPr>
            <a:r>
              <a:rPr lang="en-US" sz="1600" dirty="0"/>
              <a:t>3-9% metastasis rate (4)</a:t>
            </a:r>
          </a:p>
          <a:p>
            <a:pPr marL="914400" lvl="1" indent="-304800" defTabSz="914400">
              <a:spcBef>
                <a:spcPts val="0"/>
              </a:spcBef>
              <a:spcAft>
                <a:spcPts val="600"/>
              </a:spcAft>
              <a:buSzPts val="1200"/>
              <a:buChar char="○"/>
            </a:pPr>
            <a:r>
              <a:rPr lang="en-US" sz="1600" dirty="0"/>
              <a:t>Excellent outcomes when caught and treated early</a:t>
            </a:r>
          </a:p>
          <a:p>
            <a:pPr marL="914400" lvl="1" indent="-304800" defTabSz="914400">
              <a:spcBef>
                <a:spcPts val="0"/>
              </a:spcBef>
              <a:spcAft>
                <a:spcPts val="600"/>
              </a:spcAft>
              <a:buSzPts val="1200"/>
              <a:buChar char="○"/>
            </a:pPr>
            <a:r>
              <a:rPr lang="en-US" sz="1600" dirty="0"/>
              <a:t>Metastases are typically seen in immunocompromised individuals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lumMod val="50000"/>
                  </a:schemeClr>
                </a:solidFill>
                <a:cs typeface="Aharoni" panose="02010803020104030203" pitchFamily="2" charset="-79"/>
              </a:rPr>
              <a:t>What do SCCS look like?</a:t>
            </a:r>
            <a:endParaRPr dirty="0">
              <a:solidFill>
                <a:schemeClr val="tx1">
                  <a:lumMod val="50000"/>
                </a:schemeClr>
              </a:solidFill>
              <a:cs typeface="Aharoni" panose="02010803020104030203" pitchFamily="2" charset="-79"/>
            </a:endParaRPr>
          </a:p>
        </p:txBody>
      </p:sp>
      <p:pic>
        <p:nvPicPr>
          <p:cNvPr id="114" name="Google Shape;114;p21"/>
          <p:cNvPicPr preferRelativeResize="0"/>
          <p:nvPr/>
        </p:nvPicPr>
        <p:blipFill rotWithShape="1">
          <a:blip r:embed="rId3">
            <a:alphaModFix/>
          </a:blip>
          <a:srcRect t="12929" r="9008"/>
          <a:stretch/>
        </p:blipFill>
        <p:spPr>
          <a:xfrm>
            <a:off x="236925" y="1207400"/>
            <a:ext cx="2334825" cy="1364350"/>
          </a:xfrm>
          <a:prstGeom prst="rect">
            <a:avLst/>
          </a:prstGeom>
          <a:noFill/>
          <a:ln>
            <a:noFill/>
          </a:ln>
        </p:spPr>
      </p:pic>
      <p:pic>
        <p:nvPicPr>
          <p:cNvPr id="115" name="Google Shape;115;p21"/>
          <p:cNvPicPr preferRelativeResize="0"/>
          <p:nvPr/>
        </p:nvPicPr>
        <p:blipFill rotWithShape="1">
          <a:blip r:embed="rId4">
            <a:alphaModFix/>
          </a:blip>
          <a:srcRect t="21391" b="18009"/>
          <a:stretch/>
        </p:blipFill>
        <p:spPr>
          <a:xfrm>
            <a:off x="3182275" y="1207400"/>
            <a:ext cx="1847850" cy="1561800"/>
          </a:xfrm>
          <a:prstGeom prst="rect">
            <a:avLst/>
          </a:prstGeom>
          <a:noFill/>
          <a:ln>
            <a:noFill/>
          </a:ln>
        </p:spPr>
      </p:pic>
      <p:pic>
        <p:nvPicPr>
          <p:cNvPr id="116" name="Google Shape;116;p21"/>
          <p:cNvPicPr preferRelativeResize="0"/>
          <p:nvPr/>
        </p:nvPicPr>
        <p:blipFill rotWithShape="1">
          <a:blip r:embed="rId5">
            <a:alphaModFix/>
          </a:blip>
          <a:srcRect l="5468" t="-2013" r="22298" b="24259"/>
          <a:stretch/>
        </p:blipFill>
        <p:spPr>
          <a:xfrm>
            <a:off x="5640650" y="997575"/>
            <a:ext cx="2751375" cy="1981449"/>
          </a:xfrm>
          <a:prstGeom prst="rect">
            <a:avLst/>
          </a:prstGeom>
          <a:noFill/>
          <a:ln>
            <a:noFill/>
          </a:ln>
        </p:spPr>
      </p:pic>
      <p:pic>
        <p:nvPicPr>
          <p:cNvPr id="117" name="Google Shape;117;p21"/>
          <p:cNvPicPr preferRelativeResize="0"/>
          <p:nvPr/>
        </p:nvPicPr>
        <p:blipFill rotWithShape="1">
          <a:blip r:embed="rId6">
            <a:alphaModFix/>
          </a:blip>
          <a:srcRect t="17423" r="12663"/>
          <a:stretch/>
        </p:blipFill>
        <p:spPr>
          <a:xfrm>
            <a:off x="152400" y="3102752"/>
            <a:ext cx="2513050" cy="1793976"/>
          </a:xfrm>
          <a:prstGeom prst="rect">
            <a:avLst/>
          </a:prstGeom>
          <a:noFill/>
          <a:ln>
            <a:noFill/>
          </a:ln>
        </p:spPr>
      </p:pic>
      <p:pic>
        <p:nvPicPr>
          <p:cNvPr id="118" name="Google Shape;118;p21"/>
          <p:cNvPicPr preferRelativeResize="0"/>
          <p:nvPr/>
        </p:nvPicPr>
        <p:blipFill>
          <a:blip r:embed="rId7">
            <a:alphaModFix/>
          </a:blip>
          <a:stretch>
            <a:fillRect/>
          </a:stretch>
        </p:blipFill>
        <p:spPr>
          <a:xfrm>
            <a:off x="3130212" y="3069899"/>
            <a:ext cx="2462814" cy="1859676"/>
          </a:xfrm>
          <a:prstGeom prst="rect">
            <a:avLst/>
          </a:prstGeom>
          <a:noFill/>
          <a:ln>
            <a:noFill/>
          </a:ln>
        </p:spPr>
      </p:pic>
      <p:pic>
        <p:nvPicPr>
          <p:cNvPr id="119" name="Google Shape;119;p21"/>
          <p:cNvPicPr preferRelativeResize="0"/>
          <p:nvPr/>
        </p:nvPicPr>
        <p:blipFill>
          <a:blip r:embed="rId8">
            <a:alphaModFix/>
          </a:blip>
          <a:stretch>
            <a:fillRect/>
          </a:stretch>
        </p:blipFill>
        <p:spPr>
          <a:xfrm>
            <a:off x="6057789" y="3131424"/>
            <a:ext cx="2847629" cy="1859676"/>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1895</TotalTime>
  <Words>2364</Words>
  <Application>Microsoft Macintosh PowerPoint</Application>
  <PresentationFormat>On-screen Show (16:9)</PresentationFormat>
  <Paragraphs>198</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Aharoni</vt:lpstr>
      <vt:lpstr>Source Code Pro</vt:lpstr>
      <vt:lpstr>Tw Cen MT</vt:lpstr>
      <vt:lpstr>Wingdings 3</vt:lpstr>
      <vt:lpstr>Tw Cen MT Condensed</vt:lpstr>
      <vt:lpstr>Arial</vt:lpstr>
      <vt:lpstr>Integral</vt:lpstr>
      <vt:lpstr>Skin Cancer</vt:lpstr>
      <vt:lpstr>Actinic Keratosis (Pre-Cancers)</vt:lpstr>
      <vt:lpstr>What Does an Actinic Keratosis Look Like?</vt:lpstr>
      <vt:lpstr>Three most common types of skin cancer</vt:lpstr>
      <vt:lpstr>Who gets skin cancer?</vt:lpstr>
      <vt:lpstr>Basal Cell carcinoma (BCC)</vt:lpstr>
      <vt:lpstr>What does BCC look like?</vt:lpstr>
      <vt:lpstr>Squamous cell carcinoma (SCC)</vt:lpstr>
      <vt:lpstr>What do SCCS look like?</vt:lpstr>
      <vt:lpstr>Treatments for Non-Melanoma  SKIN CANCERS</vt:lpstr>
      <vt:lpstr>Melanoma</vt:lpstr>
      <vt:lpstr>Melanoma</vt:lpstr>
      <vt:lpstr>What does melanoma look like?</vt:lpstr>
      <vt:lpstr>Melanoma- pathology matters</vt:lpstr>
      <vt:lpstr>What to watch for/Red flags for melanoma</vt:lpstr>
      <vt:lpstr>Skin Cancer Prevention Tips</vt:lpstr>
      <vt:lpstr>Supplements to Consider</vt:lpstr>
      <vt:lpstr>References</vt:lpstr>
      <vt:lpstr>Island Dermatology LLC</vt:lpstr>
      <vt:lpstr>Koru Medical Spa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Cancers The basics</dc:title>
  <dc:creator>Shellie Norman</dc:creator>
  <cp:lastModifiedBy>Richard Farnham</cp:lastModifiedBy>
  <cp:revision>18</cp:revision>
  <dcterms:modified xsi:type="dcterms:W3CDTF">2022-09-02T01:02:35Z</dcterms:modified>
</cp:coreProperties>
</file>